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6" r:id="rId2"/>
    <p:sldId id="257" r:id="rId3"/>
    <p:sldId id="258" r:id="rId4"/>
    <p:sldId id="290" r:id="rId5"/>
    <p:sldId id="261" r:id="rId6"/>
    <p:sldId id="259" r:id="rId7"/>
    <p:sldId id="260" r:id="rId8"/>
    <p:sldId id="272" r:id="rId9"/>
    <p:sldId id="273" r:id="rId10"/>
    <p:sldId id="262" r:id="rId11"/>
    <p:sldId id="299" r:id="rId12"/>
    <p:sldId id="263" r:id="rId13"/>
    <p:sldId id="264" r:id="rId14"/>
    <p:sldId id="265" r:id="rId15"/>
    <p:sldId id="268" r:id="rId16"/>
    <p:sldId id="289" r:id="rId17"/>
    <p:sldId id="269" r:id="rId18"/>
    <p:sldId id="271" r:id="rId19"/>
    <p:sldId id="288" r:id="rId20"/>
    <p:sldId id="298" r:id="rId21"/>
    <p:sldId id="284" r:id="rId22"/>
    <p:sldId id="285" r:id="rId23"/>
    <p:sldId id="286" r:id="rId24"/>
    <p:sldId id="287" r:id="rId25"/>
    <p:sldId id="291" r:id="rId26"/>
    <p:sldId id="292" r:id="rId27"/>
    <p:sldId id="274" r:id="rId28"/>
    <p:sldId id="275" r:id="rId29"/>
    <p:sldId id="276" r:id="rId30"/>
    <p:sldId id="277" r:id="rId31"/>
    <p:sldId id="278" r:id="rId32"/>
    <p:sldId id="279" r:id="rId33"/>
    <p:sldId id="280" r:id="rId34"/>
    <p:sldId id="281" r:id="rId35"/>
    <p:sldId id="282" r:id="rId36"/>
    <p:sldId id="283" r:id="rId37"/>
    <p:sldId id="300" r:id="rId38"/>
    <p:sldId id="294" r:id="rId39"/>
    <p:sldId id="295" r:id="rId40"/>
    <p:sldId id="293" r:id="rId41"/>
    <p:sldId id="297" r:id="rId4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3" autoAdjust="0"/>
    <p:restoredTop sz="95226" autoAdjust="0"/>
  </p:normalViewPr>
  <p:slideViewPr>
    <p:cSldViewPr snapToGrid="0">
      <p:cViewPr varScale="1">
        <p:scale>
          <a:sx n="86" d="100"/>
          <a:sy n="86" d="100"/>
        </p:scale>
        <p:origin x="48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5/5/2021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6545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5/5/2021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0920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5/5/2021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193026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5/5/2021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1950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5/5/2021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29638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5/5/2021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4922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5/5/2021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2573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5/5/2021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9823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5/5/2021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7716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5/5/2021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3742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5/5/2021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79242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5/5/2021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43562755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deep-learning-turkiye/karar-a%C4%9Fa%C3%A7lar%C4%B1-makine-%C3%B6%C4%9Frenmesi-serisi-3-a03f3ff00ba5" TargetMode="External"/><Relationship Id="rId2" Type="http://schemas.openxmlformats.org/officeDocument/2006/relationships/hyperlink" Target="http://www.tarmakbir.org/haberler/Kitap/10_3.4%20Yapay%20Zeka%20Y%C3%B6ntemleri.pdf" TargetMode="External"/><Relationship Id="rId1" Type="http://schemas.openxmlformats.org/officeDocument/2006/relationships/slideLayout" Target="../slideLayouts/slideLayout3.xml"/><Relationship Id="rId6" Type="http://schemas.openxmlformats.org/officeDocument/2006/relationships/hyperlink" Target="https://ichi.pro/tr/karar-agaci-modeline-genel-bakis-42316283748679" TargetMode="External"/><Relationship Id="rId5" Type="http://schemas.openxmlformats.org/officeDocument/2006/relationships/hyperlink" Target="https://medium.com/deep-learning-turkiye/makine-%C3%B6%C4%9Frenmesi-algoritmalar%C4%B1-id3-algoritmas%C4%B1-71983b3e3b77" TargetMode="External"/><Relationship Id="rId4" Type="http://schemas.openxmlformats.org/officeDocument/2006/relationships/hyperlink" Target="https://www.datasciencearth.com/karar-agaclarinda-algoritma-secim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3" name="Group 5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4" name="Straight Connector 5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4" name="Freeform: Shape 8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6" name="Freeform: Shape 8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8" name="Freeform: Shape 8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90" name="Group 89">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1" name="Straight Connector 90">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21" name="Rectangle 12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3" name="Rectangle 12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5" name="Right Triangle 12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28" name="Straight Connector 12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1DACEEEF-15E8-44CB-B7A0-4BA24E04C02E}"/>
              </a:ext>
            </a:extLst>
          </p:cNvPr>
          <p:cNvSpPr>
            <a:spLocks noGrp="1"/>
          </p:cNvSpPr>
          <p:nvPr>
            <p:ph type="ctrTitle"/>
          </p:nvPr>
        </p:nvSpPr>
        <p:spPr>
          <a:xfrm>
            <a:off x="457200" y="722025"/>
            <a:ext cx="4952999" cy="2247616"/>
          </a:xfrm>
        </p:spPr>
        <p:txBody>
          <a:bodyPr vert="horz" lIns="91440" tIns="45720" rIns="91440" bIns="45720" rtlCol="0" anchor="ctr">
            <a:normAutofit/>
          </a:bodyPr>
          <a:lstStyle/>
          <a:p>
            <a:pPr algn="l"/>
            <a:r>
              <a:rPr lang="en-US" sz="4400"/>
              <a:t>KARAR AĞAÇLARI</a:t>
            </a:r>
            <a:br>
              <a:rPr lang="en-US" sz="4400"/>
            </a:br>
            <a:r>
              <a:rPr lang="en-US" sz="4400"/>
              <a:t>(DECISION TREES)</a:t>
            </a:r>
          </a:p>
        </p:txBody>
      </p:sp>
      <p:sp>
        <p:nvSpPr>
          <p:cNvPr id="3" name="Alt Başlık 2">
            <a:extLst>
              <a:ext uri="{FF2B5EF4-FFF2-40B4-BE49-F238E27FC236}">
                <a16:creationId xmlns:a16="http://schemas.microsoft.com/office/drawing/2014/main" id="{D7D43490-25E8-40E4-A6EC-2CF67D34839E}"/>
              </a:ext>
            </a:extLst>
          </p:cNvPr>
          <p:cNvSpPr>
            <a:spLocks noGrp="1"/>
          </p:cNvSpPr>
          <p:nvPr>
            <p:ph type="subTitle" idx="1"/>
          </p:nvPr>
        </p:nvSpPr>
        <p:spPr>
          <a:xfrm>
            <a:off x="457200" y="3261390"/>
            <a:ext cx="4952999" cy="3009494"/>
          </a:xfrm>
        </p:spPr>
        <p:txBody>
          <a:bodyPr vert="horz" lIns="91440" tIns="45720" rIns="91440" bIns="45720" rtlCol="0">
            <a:normAutofit/>
          </a:bodyPr>
          <a:lstStyle/>
          <a:p>
            <a:pPr marL="228600" indent="-228600" algn="l">
              <a:buFont typeface="+mj-lt"/>
              <a:buAutoNum type="arabicPeriod"/>
            </a:pPr>
            <a:endParaRPr lang="en-US" sz="1800" dirty="0"/>
          </a:p>
          <a:p>
            <a:pPr marL="228600" indent="-228600" algn="l">
              <a:buFont typeface="+mj-lt"/>
              <a:buAutoNum type="arabicPeriod"/>
            </a:pPr>
            <a:r>
              <a:rPr lang="en-US" sz="1800" b="1" dirty="0"/>
              <a:t>HAZIRLAYANLAR:</a:t>
            </a:r>
          </a:p>
          <a:p>
            <a:pPr marL="228600" indent="-228600" algn="l">
              <a:buFont typeface="+mj-lt"/>
              <a:buAutoNum type="arabicPeriod"/>
            </a:pPr>
            <a:r>
              <a:rPr lang="en-US" sz="1800" dirty="0">
                <a:solidFill>
                  <a:schemeClr val="tx1"/>
                </a:solidFill>
              </a:rPr>
              <a:t>AHMET TARIK EFE – G181210009</a:t>
            </a:r>
          </a:p>
          <a:p>
            <a:pPr marL="228600" indent="-228600" algn="l">
              <a:buFont typeface="+mj-lt"/>
              <a:buAutoNum type="arabicPeriod"/>
            </a:pPr>
            <a:r>
              <a:rPr lang="en-US" sz="1800" dirty="0">
                <a:solidFill>
                  <a:schemeClr val="tx1"/>
                </a:solidFill>
              </a:rPr>
              <a:t>NECDET CAN ÖZBEK – G181210111</a:t>
            </a:r>
          </a:p>
          <a:p>
            <a:pPr marL="228600" indent="-228600" algn="l">
              <a:buFont typeface="+mj-lt"/>
              <a:buAutoNum type="arabicPeriod"/>
            </a:pPr>
            <a:r>
              <a:rPr lang="en-US" sz="1800" dirty="0">
                <a:solidFill>
                  <a:schemeClr val="tx1"/>
                </a:solidFill>
              </a:rPr>
              <a:t>UMMAN CEBE- G181210021</a:t>
            </a:r>
          </a:p>
          <a:p>
            <a:pPr marL="228600" indent="-228600" algn="l">
              <a:buFont typeface="+mj-lt"/>
              <a:buAutoNum type="arabicPeriod"/>
            </a:pPr>
            <a:r>
              <a:rPr lang="en-US" sz="1800" dirty="0">
                <a:solidFill>
                  <a:schemeClr val="tx1"/>
                </a:solidFill>
              </a:rPr>
              <a:t>ERSİN KARAKULAK - B201210371</a:t>
            </a:r>
          </a:p>
          <a:p>
            <a:pPr marL="228600" indent="-228600" algn="l">
              <a:buFont typeface="+mj-lt"/>
              <a:buAutoNum type="arabicPeriod"/>
            </a:pPr>
            <a:endParaRPr lang="en-US" sz="1800" dirty="0"/>
          </a:p>
          <a:p>
            <a:pPr marL="228600" indent="-228600" algn="l">
              <a:buFont typeface="+mj-lt"/>
              <a:buAutoNum type="arabicPeriod"/>
            </a:pPr>
            <a:endParaRPr lang="en-US" sz="1800" dirty="0"/>
          </a:p>
          <a:p>
            <a:pPr marL="228600" indent="-228600" algn="l">
              <a:buFont typeface="+mj-lt"/>
              <a:buAutoNum type="arabicPeriod"/>
            </a:pPr>
            <a:endParaRPr lang="en-US" sz="1800" dirty="0"/>
          </a:p>
          <a:p>
            <a:pPr marL="228600" indent="-228600" algn="l">
              <a:buFont typeface="+mj-lt"/>
              <a:buAutoNum type="arabicPeriod"/>
            </a:pPr>
            <a:endParaRPr lang="en-US" sz="1800" dirty="0"/>
          </a:p>
        </p:txBody>
      </p:sp>
      <p:pic>
        <p:nvPicPr>
          <p:cNvPr id="16" name="Resim 15" descr="metin içeren bir resim&#10;&#10;Açıklama otomatik olarak oluşturuldu">
            <a:extLst>
              <a:ext uri="{FF2B5EF4-FFF2-40B4-BE49-F238E27FC236}">
                <a16:creationId xmlns:a16="http://schemas.microsoft.com/office/drawing/2014/main" id="{0532535F-CBD6-45CF-A5E3-6CF051A7CA20}"/>
              </a:ext>
            </a:extLst>
          </p:cNvPr>
          <p:cNvPicPr>
            <a:picLocks noChangeAspect="1"/>
          </p:cNvPicPr>
          <p:nvPr/>
        </p:nvPicPr>
        <p:blipFill rotWithShape="1">
          <a:blip r:embed="rId2">
            <a:extLst>
              <a:ext uri="{28A0092B-C50C-407E-A947-70E740481C1C}">
                <a14:useLocalDpi xmlns:a14="http://schemas.microsoft.com/office/drawing/2010/main" val="0"/>
              </a:ext>
            </a:extLst>
          </a:blip>
          <a:srcRect l="24270" r="23466"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10986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EB0683-3777-44AB-8C25-E61AAF2F0BE2}"/>
              </a:ext>
            </a:extLst>
          </p:cNvPr>
          <p:cNvSpPr>
            <a:spLocks noGrp="1"/>
          </p:cNvSpPr>
          <p:nvPr>
            <p:ph type="title"/>
          </p:nvPr>
        </p:nvSpPr>
        <p:spPr/>
        <p:txBody>
          <a:bodyPr/>
          <a:lstStyle/>
          <a:p>
            <a:r>
              <a:rPr lang="tr-TR" dirty="0"/>
              <a:t>KARAR AĞACI ALGORİTMALARI</a:t>
            </a:r>
          </a:p>
        </p:txBody>
      </p:sp>
      <p:sp>
        <p:nvSpPr>
          <p:cNvPr id="3" name="İçerik Yer Tutucusu 2">
            <a:extLst>
              <a:ext uri="{FF2B5EF4-FFF2-40B4-BE49-F238E27FC236}">
                <a16:creationId xmlns:a16="http://schemas.microsoft.com/office/drawing/2014/main" id="{909B6733-1EB1-46A1-B201-B123E34188B1}"/>
              </a:ext>
            </a:extLst>
          </p:cNvPr>
          <p:cNvSpPr>
            <a:spLocks noGrp="1"/>
          </p:cNvSpPr>
          <p:nvPr>
            <p:ph idx="1"/>
          </p:nvPr>
        </p:nvSpPr>
        <p:spPr/>
        <p:txBody>
          <a:bodyPr>
            <a:normAutofit fontScale="77500" lnSpcReduction="20000"/>
          </a:bodyPr>
          <a:lstStyle/>
          <a:p>
            <a:pPr algn="l"/>
            <a:r>
              <a:rPr lang="tr-TR" dirty="0">
                <a:solidFill>
                  <a:schemeClr val="tx1"/>
                </a:solidFill>
                <a:latin typeface="Verdana" panose="020B0604030504040204" pitchFamily="34" charset="0"/>
                <a:ea typeface="Verdana" panose="020B0604030504040204" pitchFamily="34" charset="0"/>
              </a:rPr>
              <a:t>Karar ağacı oluşturmak için kullanılan birçok algoritma vardır. Karar ağacı oluşturmak istediğimizde bir algoritma seçmemiz gerekmektedir. Doğru algoritmanın seçimi model başarısını önemli ölçüde etkilemektedir. </a:t>
            </a:r>
            <a:r>
              <a:rPr lang="tr-TR" b="0" i="0" dirty="0">
                <a:solidFill>
                  <a:schemeClr val="tx1"/>
                </a:solidFill>
                <a:effectLst/>
                <a:latin typeface="Verdana" panose="020B0604030504040204" pitchFamily="34" charset="0"/>
                <a:ea typeface="Verdana" panose="020B0604030504040204" pitchFamily="34" charset="0"/>
              </a:rPr>
              <a:t>Bazı algoritmalar 0 ve l değerlerinden oluşan veri setleri üzerinde çalışmaktadır. Bir yapay sinir ağı çalışmasında nitel değişkenin var-yok şeklinde değerlendirilmesi ya da bir karar ağaçları çalışmasında nicel bir değişkenin kategorilere ayrılması modelin performansını arttırmaktadır. Bu örnek durumlardan hareketle, algoritmaların yöntemlere göre avantajları ve dezavantajları mevcuttur.</a:t>
            </a:r>
          </a:p>
          <a:p>
            <a:pPr algn="l"/>
            <a:r>
              <a:rPr lang="tr-TR" b="0" i="0" dirty="0">
                <a:solidFill>
                  <a:schemeClr val="tx1"/>
                </a:solidFill>
                <a:effectLst/>
                <a:latin typeface="Verdana" panose="020B0604030504040204" pitchFamily="34" charset="0"/>
                <a:ea typeface="Verdana" panose="020B0604030504040204" pitchFamily="34" charset="0"/>
              </a:rPr>
              <a:t>Karar ağaçları algoritmaları; AID, CHAID, CART, ID3, C4.5, C5.0, MARS, E-CHAID, SLIQ, SPRINT  ve QUEST  şeklindedir. Karar ağaçları algoritmaları kök, düğüm ve dallanma kriterlerinin seçiminde izlenen yollar ile birbirinden ayrılır. </a:t>
            </a:r>
          </a:p>
          <a:p>
            <a:endParaRPr lang="tr-TR" dirty="0"/>
          </a:p>
        </p:txBody>
      </p:sp>
    </p:spTree>
    <p:extLst>
      <p:ext uri="{BB962C8B-B14F-4D97-AF65-F5344CB8AC3E}">
        <p14:creationId xmlns:p14="http://schemas.microsoft.com/office/powerpoint/2010/main" val="359731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Rectangle 46">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9" name="Group 48">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2" name="Group 81">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3" name="Straight Connector 82">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13" name="Rectangle 11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5" name="Rectangle 114">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56098" y="97180"/>
            <a:ext cx="6867330" cy="665430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9" name="Group 118">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533399"/>
            <a:ext cx="12214827" cy="6858000"/>
            <a:chOff x="-6214" y="-1"/>
            <a:chExt cx="12214827" cy="6858000"/>
          </a:xfrm>
        </p:grpSpPr>
        <p:cxnSp>
          <p:nvCxnSpPr>
            <p:cNvPr id="120" name="Straight Connector 119">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İçerik Yer Tutucusu 4">
            <a:extLst>
              <a:ext uri="{FF2B5EF4-FFF2-40B4-BE49-F238E27FC236}">
                <a16:creationId xmlns:a16="http://schemas.microsoft.com/office/drawing/2014/main" id="{DE4A8C42-C8CD-471F-B92E-D991CC0557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05" t="22768" b="3827"/>
          <a:stretch/>
        </p:blipFill>
        <p:spPr>
          <a:xfrm>
            <a:off x="-6214" y="16793"/>
            <a:ext cx="12188835" cy="6858001"/>
          </a:xfrm>
          <a:prstGeom prst="rect">
            <a:avLst/>
          </a:prstGeom>
        </p:spPr>
      </p:pic>
    </p:spTree>
    <p:extLst>
      <p:ext uri="{BB962C8B-B14F-4D97-AF65-F5344CB8AC3E}">
        <p14:creationId xmlns:p14="http://schemas.microsoft.com/office/powerpoint/2010/main" val="316954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FE163C-5476-45CE-A469-84E760677A7A}"/>
              </a:ext>
            </a:extLst>
          </p:cNvPr>
          <p:cNvSpPr>
            <a:spLocks noGrp="1"/>
          </p:cNvSpPr>
          <p:nvPr>
            <p:ph type="title"/>
          </p:nvPr>
        </p:nvSpPr>
        <p:spPr/>
        <p:txBody>
          <a:bodyPr/>
          <a:lstStyle/>
          <a:p>
            <a:r>
              <a:rPr lang="tr-TR" dirty="0"/>
              <a:t>AID</a:t>
            </a:r>
          </a:p>
        </p:txBody>
      </p:sp>
      <p:sp>
        <p:nvSpPr>
          <p:cNvPr id="3" name="İçerik Yer Tutucusu 2">
            <a:extLst>
              <a:ext uri="{FF2B5EF4-FFF2-40B4-BE49-F238E27FC236}">
                <a16:creationId xmlns:a16="http://schemas.microsoft.com/office/drawing/2014/main" id="{8694A585-32C0-4133-9F69-3D40DF8E8E8F}"/>
              </a:ext>
            </a:extLst>
          </p:cNvPr>
          <p:cNvSpPr>
            <a:spLocks noGrp="1"/>
          </p:cNvSpPr>
          <p:nvPr>
            <p:ph idx="1"/>
          </p:nvPr>
        </p:nvSpPr>
        <p:spPr/>
        <p:txBody>
          <a:bodyPr>
            <a:normAutofit fontScale="92500" lnSpcReduction="20000"/>
          </a:bodyPr>
          <a:lstStyle/>
          <a:p>
            <a:r>
              <a:rPr lang="tr-TR" b="0" i="0" dirty="0">
                <a:solidFill>
                  <a:schemeClr val="tx1"/>
                </a:solidFill>
                <a:effectLst/>
                <a:latin typeface="Verdana" panose="020B0604030504040204" pitchFamily="34" charset="0"/>
                <a:ea typeface="Verdana" panose="020B0604030504040204" pitchFamily="34" charset="0"/>
              </a:rPr>
              <a:t>1970’li yılların başlarında Morgan ve </a:t>
            </a:r>
            <a:r>
              <a:rPr lang="tr-TR" b="0" i="0" dirty="0" err="1">
                <a:solidFill>
                  <a:schemeClr val="tx1"/>
                </a:solidFill>
                <a:effectLst/>
                <a:latin typeface="Verdana" panose="020B0604030504040204" pitchFamily="34" charset="0"/>
                <a:ea typeface="Verdana" panose="020B0604030504040204" pitchFamily="34" charset="0"/>
              </a:rPr>
              <a:t>Sonquist</a:t>
            </a:r>
            <a:r>
              <a:rPr lang="tr-TR" b="0" i="0" dirty="0">
                <a:solidFill>
                  <a:schemeClr val="tx1"/>
                </a:solidFill>
                <a:effectLst/>
                <a:latin typeface="Verdana" panose="020B0604030504040204" pitchFamily="34" charset="0"/>
                <a:ea typeface="Verdana" panose="020B0604030504040204" pitchFamily="34" charset="0"/>
              </a:rPr>
              <a:t> adlı uzmanlar tarafından ileri sürülen AID algoritması, karar ağacı tabanlı hem ilk algoritma hem de ilk yazılımdır. AID, en iyi tahmini gerçekleştirmeye ve en kuvvetli ilişkiye sahip bağımsız değişkeni bulmaya dayanıyor. AID değişken değerlerine göre ikiye ayrılır. Bu süreç bölünmeler sonlanıncaya kadar devam etmektedir. Bağımsız değişkenlerin türleri </a:t>
            </a:r>
            <a:r>
              <a:rPr lang="tr-TR" b="0" i="0" dirty="0" err="1">
                <a:solidFill>
                  <a:schemeClr val="tx1"/>
                </a:solidFill>
                <a:effectLst/>
                <a:latin typeface="Verdana" panose="020B0604030504040204" pitchFamily="34" charset="0"/>
                <a:ea typeface="Verdana" panose="020B0604030504040204" pitchFamily="34" charset="0"/>
              </a:rPr>
              <a:t>sınıflayıcı</a:t>
            </a:r>
            <a:r>
              <a:rPr lang="tr-TR" b="0" i="0" dirty="0">
                <a:solidFill>
                  <a:schemeClr val="tx1"/>
                </a:solidFill>
                <a:effectLst/>
                <a:latin typeface="Verdana" panose="020B0604030504040204" pitchFamily="34" charset="0"/>
                <a:ea typeface="Verdana" panose="020B0604030504040204" pitchFamily="34" charset="0"/>
              </a:rPr>
              <a:t> ve sıralayıcı özellikte olabilmektedir. Sonuçları ikili ağaç yapısında sunan AID’nin regresyon analizinden farkı değişkenlerin arasından anlamlılığı hakkında güvenilir bir bilgi vermemesidir.</a:t>
            </a:r>
            <a:endParaRPr lang="tr-TR"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464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F67F0F-2E41-451E-8BB9-B285A3427071}"/>
              </a:ext>
            </a:extLst>
          </p:cNvPr>
          <p:cNvSpPr>
            <a:spLocks noGrp="1"/>
          </p:cNvSpPr>
          <p:nvPr>
            <p:ph type="title"/>
          </p:nvPr>
        </p:nvSpPr>
        <p:spPr/>
        <p:txBody>
          <a:bodyPr/>
          <a:lstStyle/>
          <a:p>
            <a:r>
              <a:rPr lang="tr-TR" dirty="0"/>
              <a:t>CHAID</a:t>
            </a:r>
          </a:p>
        </p:txBody>
      </p:sp>
      <p:sp>
        <p:nvSpPr>
          <p:cNvPr id="3" name="İçerik Yer Tutucusu 2">
            <a:extLst>
              <a:ext uri="{FF2B5EF4-FFF2-40B4-BE49-F238E27FC236}">
                <a16:creationId xmlns:a16="http://schemas.microsoft.com/office/drawing/2014/main" id="{1E2A7BEB-E992-44BF-998B-3103C3A95BE2}"/>
              </a:ext>
            </a:extLst>
          </p:cNvPr>
          <p:cNvSpPr>
            <a:spLocks noGrp="1"/>
          </p:cNvSpPr>
          <p:nvPr>
            <p:ph idx="1"/>
          </p:nvPr>
        </p:nvSpPr>
        <p:spPr/>
        <p:txBody>
          <a:bodyPr/>
          <a:lstStyle/>
          <a:p>
            <a:r>
              <a:rPr lang="tr-TR" b="0" i="0" dirty="0">
                <a:solidFill>
                  <a:schemeClr val="tx1"/>
                </a:solidFill>
                <a:effectLst/>
                <a:latin typeface="Vardana"/>
              </a:rPr>
              <a:t>Sınıflandırma ve regresyon amacı taşıyan ve istatistik tabanlı olan CHAID algoritması G. V. </a:t>
            </a:r>
            <a:r>
              <a:rPr lang="tr-TR" b="0" i="0" dirty="0" err="1">
                <a:solidFill>
                  <a:schemeClr val="tx1"/>
                </a:solidFill>
                <a:effectLst/>
                <a:latin typeface="Vardana"/>
              </a:rPr>
              <a:t>Kass</a:t>
            </a:r>
            <a:r>
              <a:rPr lang="tr-TR" b="0" i="0" dirty="0">
                <a:solidFill>
                  <a:schemeClr val="tx1"/>
                </a:solidFill>
                <a:effectLst/>
                <a:latin typeface="Vardana"/>
              </a:rPr>
              <a:t> tarafından 1980’de geliştirilmiştir. CHAID ile oluşturulacak bir regresyon denklemi normal dağılım, </a:t>
            </a:r>
            <a:r>
              <a:rPr lang="tr-TR" b="0" i="0" dirty="0" err="1">
                <a:solidFill>
                  <a:schemeClr val="tx1"/>
                </a:solidFill>
                <a:effectLst/>
                <a:latin typeface="Vardana"/>
              </a:rPr>
              <a:t>doğrusallık</a:t>
            </a:r>
            <a:r>
              <a:rPr lang="tr-TR" b="0" i="0" dirty="0">
                <a:solidFill>
                  <a:schemeClr val="tx1"/>
                </a:solidFill>
                <a:effectLst/>
                <a:latin typeface="Vardana"/>
              </a:rPr>
              <a:t> ve homojenlik gibi bilinen klasik varsayımlardan ayrı tutulmaktadır. Çünkü güçlü bir </a:t>
            </a:r>
            <a:r>
              <a:rPr lang="tr-TR" b="0" i="0" dirty="0" err="1">
                <a:solidFill>
                  <a:schemeClr val="tx1"/>
                </a:solidFill>
                <a:effectLst/>
                <a:latin typeface="Vardana"/>
              </a:rPr>
              <a:t>iterasyon</a:t>
            </a:r>
            <a:r>
              <a:rPr lang="tr-TR" b="0" i="0" dirty="0">
                <a:solidFill>
                  <a:schemeClr val="tx1"/>
                </a:solidFill>
                <a:effectLst/>
                <a:latin typeface="Vardana"/>
              </a:rPr>
              <a:t> algoritmasıyla bütün olan ana kütle kararlı alt düğümlere bölünebilmektedir</a:t>
            </a:r>
            <a:r>
              <a:rPr lang="tr-TR" b="0" i="0" dirty="0">
                <a:effectLst/>
                <a:latin typeface="Vardana"/>
              </a:rPr>
              <a:t>.</a:t>
            </a:r>
            <a:endParaRPr lang="tr-TR" dirty="0">
              <a:latin typeface="Vardana"/>
            </a:endParaRPr>
          </a:p>
        </p:txBody>
      </p:sp>
    </p:spTree>
    <p:extLst>
      <p:ext uri="{BB962C8B-B14F-4D97-AF65-F5344CB8AC3E}">
        <p14:creationId xmlns:p14="http://schemas.microsoft.com/office/powerpoint/2010/main" val="3148575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F27563-57E7-417D-AA91-1AAB48B85188}"/>
              </a:ext>
            </a:extLst>
          </p:cNvPr>
          <p:cNvSpPr>
            <a:spLocks noGrp="1"/>
          </p:cNvSpPr>
          <p:nvPr>
            <p:ph type="title"/>
          </p:nvPr>
        </p:nvSpPr>
        <p:spPr/>
        <p:txBody>
          <a:bodyPr/>
          <a:lstStyle/>
          <a:p>
            <a:r>
              <a:rPr lang="tr-TR" dirty="0"/>
              <a:t> CART</a:t>
            </a:r>
          </a:p>
        </p:txBody>
      </p:sp>
      <p:sp>
        <p:nvSpPr>
          <p:cNvPr id="3" name="İçerik Yer Tutucusu 2">
            <a:extLst>
              <a:ext uri="{FF2B5EF4-FFF2-40B4-BE49-F238E27FC236}">
                <a16:creationId xmlns:a16="http://schemas.microsoft.com/office/drawing/2014/main" id="{9702A8A7-8C8F-4A58-96A3-DC04C5E45EEB}"/>
              </a:ext>
            </a:extLst>
          </p:cNvPr>
          <p:cNvSpPr>
            <a:spLocks noGrp="1"/>
          </p:cNvSpPr>
          <p:nvPr>
            <p:ph idx="1"/>
          </p:nvPr>
        </p:nvSpPr>
        <p:spPr/>
        <p:txBody>
          <a:bodyPr>
            <a:normAutofit fontScale="92500"/>
          </a:bodyPr>
          <a:lstStyle/>
          <a:p>
            <a:r>
              <a:rPr lang="tr-TR" b="0" i="0" dirty="0">
                <a:solidFill>
                  <a:schemeClr val="tx1"/>
                </a:solidFill>
                <a:effectLst/>
                <a:latin typeface="Vardana"/>
              </a:rPr>
              <a:t>1984 yılında </a:t>
            </a:r>
            <a:r>
              <a:rPr lang="tr-TR" b="0" i="0" dirty="0" err="1">
                <a:solidFill>
                  <a:schemeClr val="tx1"/>
                </a:solidFill>
                <a:effectLst/>
                <a:latin typeface="Vardana"/>
              </a:rPr>
              <a:t>Breiman</a:t>
            </a:r>
            <a:r>
              <a:rPr lang="tr-TR" b="0" i="0" dirty="0">
                <a:solidFill>
                  <a:schemeClr val="tx1"/>
                </a:solidFill>
                <a:effectLst/>
                <a:latin typeface="Vardana"/>
              </a:rPr>
              <a:t> ve arkadaşları tarafından çalışmalarında bir karar ağacı algoritması olan CART algoritması kullanılarak, literatüre kazandırılmıştır. Hem sınıflandırma hem de regresyon amacıyla kullanılan CART algoritması </a:t>
            </a:r>
            <a:r>
              <a:rPr lang="tr-TR" b="0" i="0" dirty="0" err="1">
                <a:solidFill>
                  <a:schemeClr val="tx1"/>
                </a:solidFill>
                <a:effectLst/>
                <a:latin typeface="Vardana"/>
              </a:rPr>
              <a:t>entropiye</a:t>
            </a:r>
            <a:r>
              <a:rPr lang="tr-TR" b="0" i="0" dirty="0">
                <a:solidFill>
                  <a:schemeClr val="tx1"/>
                </a:solidFill>
                <a:effectLst/>
                <a:latin typeface="Vardana"/>
              </a:rPr>
              <a:t> dayalı olup, dallanma kriterinin hesaplanmasında </a:t>
            </a:r>
            <a:r>
              <a:rPr lang="tr-TR" b="0" i="0" dirty="0" err="1">
                <a:solidFill>
                  <a:schemeClr val="tx1"/>
                </a:solidFill>
                <a:effectLst/>
                <a:latin typeface="Vardana"/>
              </a:rPr>
              <a:t>Twoing</a:t>
            </a:r>
            <a:r>
              <a:rPr lang="tr-TR" b="0" i="0" dirty="0">
                <a:solidFill>
                  <a:schemeClr val="tx1"/>
                </a:solidFill>
                <a:effectLst/>
                <a:latin typeface="Vardana"/>
              </a:rPr>
              <a:t> ve </a:t>
            </a:r>
            <a:r>
              <a:rPr lang="tr-TR" b="0" i="0" dirty="0" err="1">
                <a:solidFill>
                  <a:schemeClr val="tx1"/>
                </a:solidFill>
                <a:effectLst/>
                <a:latin typeface="Vardana"/>
              </a:rPr>
              <a:t>Gini</a:t>
            </a:r>
            <a:r>
              <a:rPr lang="tr-TR" b="0" i="0" dirty="0">
                <a:solidFill>
                  <a:schemeClr val="tx1"/>
                </a:solidFill>
                <a:effectLst/>
                <a:latin typeface="Vardana"/>
              </a:rPr>
              <a:t> tekniklerinden faydalanmaktadır. CART algoritması her adımda ilgili grubun, kendinden daha homojen olan iki alt gruba ayrılmasını sağlanmaktadır. Yani her dal ikili alt gruplara ayrılarak büyümektedir. Ayırma işleminde bağımlı değişken kategorik ise </a:t>
            </a:r>
            <a:r>
              <a:rPr lang="tr-TR" b="0" i="0" dirty="0" err="1">
                <a:solidFill>
                  <a:schemeClr val="tx1"/>
                </a:solidFill>
                <a:effectLst/>
                <a:latin typeface="Vardana"/>
              </a:rPr>
              <a:t>gini</a:t>
            </a:r>
            <a:r>
              <a:rPr lang="tr-TR" b="0" i="0" dirty="0">
                <a:solidFill>
                  <a:schemeClr val="tx1"/>
                </a:solidFill>
                <a:effectLst/>
                <a:latin typeface="Vardana"/>
              </a:rPr>
              <a:t> veya </a:t>
            </a:r>
            <a:r>
              <a:rPr lang="tr-TR" b="0" i="0" dirty="0" err="1">
                <a:solidFill>
                  <a:schemeClr val="tx1"/>
                </a:solidFill>
                <a:effectLst/>
                <a:latin typeface="Vardana"/>
              </a:rPr>
              <a:t>twoing</a:t>
            </a:r>
            <a:r>
              <a:rPr lang="tr-TR" b="0" i="0" dirty="0">
                <a:solidFill>
                  <a:schemeClr val="tx1"/>
                </a:solidFill>
                <a:effectLst/>
                <a:latin typeface="Vardana"/>
              </a:rPr>
              <a:t>, sürekli ise en küçük kareler sapmasından yararlanmaktadır.</a:t>
            </a:r>
            <a:endParaRPr lang="tr-TR" dirty="0">
              <a:solidFill>
                <a:schemeClr val="tx1"/>
              </a:solidFill>
              <a:latin typeface="Vardana"/>
            </a:endParaRPr>
          </a:p>
        </p:txBody>
      </p:sp>
    </p:spTree>
    <p:extLst>
      <p:ext uri="{BB962C8B-B14F-4D97-AF65-F5344CB8AC3E}">
        <p14:creationId xmlns:p14="http://schemas.microsoft.com/office/powerpoint/2010/main" val="379370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3FA4374-0209-4713-9723-BC2618280299}"/>
              </a:ext>
            </a:extLst>
          </p:cNvPr>
          <p:cNvSpPr>
            <a:spLocks noGrp="1"/>
          </p:cNvSpPr>
          <p:nvPr>
            <p:ph idx="1"/>
          </p:nvPr>
        </p:nvSpPr>
        <p:spPr>
          <a:xfrm>
            <a:off x="577048" y="905522"/>
            <a:ext cx="10495685" cy="2299318"/>
          </a:xfrm>
        </p:spPr>
        <p:txBody>
          <a:bodyPr>
            <a:noAutofit/>
          </a:bodyPr>
          <a:lstStyle/>
          <a:p>
            <a:r>
              <a:rPr lang="tr-TR" sz="3200" b="0" i="0" dirty="0">
                <a:solidFill>
                  <a:schemeClr val="tx1"/>
                </a:solidFill>
                <a:effectLst/>
                <a:latin typeface="Verdana" panose="020B0604030504040204" pitchFamily="34" charset="0"/>
                <a:ea typeface="Verdana" panose="020B0604030504040204" pitchFamily="34" charset="0"/>
              </a:rPr>
              <a:t>J. </a:t>
            </a:r>
            <a:r>
              <a:rPr lang="tr-TR" sz="3200" b="0" i="0" dirty="0" err="1">
                <a:solidFill>
                  <a:schemeClr val="tx1"/>
                </a:solidFill>
                <a:effectLst/>
                <a:latin typeface="Verdana" panose="020B0604030504040204" pitchFamily="34" charset="0"/>
                <a:ea typeface="Verdana" panose="020B0604030504040204" pitchFamily="34" charset="0"/>
              </a:rPr>
              <a:t>Ross</a:t>
            </a:r>
            <a:r>
              <a:rPr lang="tr-TR" sz="3200" b="0" i="0" dirty="0">
                <a:solidFill>
                  <a:schemeClr val="tx1"/>
                </a:solidFill>
                <a:effectLst/>
                <a:latin typeface="Verdana" panose="020B0604030504040204" pitchFamily="34" charset="0"/>
                <a:ea typeface="Verdana" panose="020B0604030504040204" pitchFamily="34" charset="0"/>
              </a:rPr>
              <a:t> </a:t>
            </a:r>
            <a:r>
              <a:rPr lang="tr-TR" sz="3200" b="0" i="0" dirty="0" err="1">
                <a:solidFill>
                  <a:schemeClr val="tx1"/>
                </a:solidFill>
                <a:effectLst/>
                <a:latin typeface="Verdana" panose="020B0604030504040204" pitchFamily="34" charset="0"/>
                <a:ea typeface="Verdana" panose="020B0604030504040204" pitchFamily="34" charset="0"/>
              </a:rPr>
              <a:t>Quinlan</a:t>
            </a:r>
            <a:r>
              <a:rPr lang="tr-TR" sz="3200" b="0" i="0" dirty="0">
                <a:solidFill>
                  <a:schemeClr val="tx1"/>
                </a:solidFill>
                <a:effectLst/>
                <a:latin typeface="Verdana" panose="020B0604030504040204" pitchFamily="34" charset="0"/>
                <a:ea typeface="Verdana" panose="020B0604030504040204" pitchFamily="34" charset="0"/>
              </a:rPr>
              <a:t> tarafından 1986 yılında ID3 adlı bir karar ağacı algoritması geliştirilmiştir. Bu algoritma sadece ayrık yerlerde üzerinde çalışabilmektedir. ID3, sayısal öznitelikler veya eksik durumlar işlem yapmamakta ayrıca bir budama işlemi uygulamamaktadır. Temel olarak algoritma kategorik nitelikleri </a:t>
            </a:r>
            <a:r>
              <a:rPr lang="tr-TR" sz="3200" b="0" dirty="0">
                <a:solidFill>
                  <a:schemeClr val="tx1"/>
                </a:solidFill>
                <a:effectLst/>
                <a:latin typeface="Verdana" panose="020B0604030504040204" pitchFamily="34" charset="0"/>
                <a:ea typeface="Verdana" panose="020B0604030504040204" pitchFamily="34" charset="0"/>
              </a:rPr>
              <a:t>sınıflandırmaktadır</a:t>
            </a:r>
            <a:r>
              <a:rPr lang="tr-TR" sz="3200" b="0" i="0" dirty="0">
                <a:solidFill>
                  <a:schemeClr val="tx1"/>
                </a:solidFill>
                <a:effectLst/>
                <a:latin typeface="Verdana" panose="020B0604030504040204" pitchFamily="34" charset="0"/>
                <a:ea typeface="Verdana" panose="020B0604030504040204" pitchFamily="34" charset="0"/>
              </a:rPr>
              <a:t>.</a:t>
            </a:r>
            <a:endParaRPr lang="tr-TR" sz="3200" dirty="0">
              <a:solidFill>
                <a:schemeClr val="tx1"/>
              </a:solidFill>
              <a:latin typeface="Verdana" panose="020B0604030504040204" pitchFamily="34" charset="0"/>
              <a:ea typeface="Verdana" panose="020B0604030504040204" pitchFamily="34" charset="0"/>
            </a:endParaRPr>
          </a:p>
        </p:txBody>
      </p:sp>
      <p:sp>
        <p:nvSpPr>
          <p:cNvPr id="4" name="Başlık 1">
            <a:extLst>
              <a:ext uri="{FF2B5EF4-FFF2-40B4-BE49-F238E27FC236}">
                <a16:creationId xmlns:a16="http://schemas.microsoft.com/office/drawing/2014/main" id="{BE800C92-DB44-435D-9441-B8A91B4CCA35}"/>
              </a:ext>
            </a:extLst>
          </p:cNvPr>
          <p:cNvSpPr txBox="1">
            <a:spLocks/>
          </p:cNvSpPr>
          <p:nvPr/>
        </p:nvSpPr>
        <p:spPr>
          <a:xfrm>
            <a:off x="870011" y="-135436"/>
            <a:ext cx="103651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tr-TR" dirty="0"/>
              <a:t>ID3</a:t>
            </a:r>
          </a:p>
        </p:txBody>
      </p:sp>
      <p:sp>
        <p:nvSpPr>
          <p:cNvPr id="6" name="İçerik Yer Tutucusu 2">
            <a:extLst>
              <a:ext uri="{FF2B5EF4-FFF2-40B4-BE49-F238E27FC236}">
                <a16:creationId xmlns:a16="http://schemas.microsoft.com/office/drawing/2014/main" id="{7F9524F1-E44F-4582-A05B-80CC6D791CFE}"/>
              </a:ext>
            </a:extLst>
          </p:cNvPr>
          <p:cNvSpPr txBox="1">
            <a:spLocks/>
          </p:cNvSpPr>
          <p:nvPr/>
        </p:nvSpPr>
        <p:spPr>
          <a:xfrm>
            <a:off x="349802" y="4682331"/>
            <a:ext cx="10722932" cy="43513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tr-TR" dirty="0">
              <a:solidFill>
                <a:schemeClr val="tx1"/>
              </a:solidFill>
            </a:endParaRPr>
          </a:p>
        </p:txBody>
      </p:sp>
    </p:spTree>
    <p:extLst>
      <p:ext uri="{BB962C8B-B14F-4D97-AF65-F5344CB8AC3E}">
        <p14:creationId xmlns:p14="http://schemas.microsoft.com/office/powerpoint/2010/main" val="165450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DBCC7C-FB10-4665-9A02-CDB7F1F2870C}"/>
              </a:ext>
            </a:extLst>
          </p:cNvPr>
          <p:cNvSpPr>
            <a:spLocks noGrp="1"/>
          </p:cNvSpPr>
          <p:nvPr>
            <p:ph type="title"/>
          </p:nvPr>
        </p:nvSpPr>
        <p:spPr>
          <a:xfrm>
            <a:off x="665824" y="365126"/>
            <a:ext cx="10514307" cy="1002036"/>
          </a:xfrm>
        </p:spPr>
        <p:txBody>
          <a:bodyPr/>
          <a:lstStyle/>
          <a:p>
            <a:r>
              <a:rPr lang="tr-TR" dirty="0"/>
              <a:t>C4.5	</a:t>
            </a:r>
          </a:p>
        </p:txBody>
      </p:sp>
      <p:sp>
        <p:nvSpPr>
          <p:cNvPr id="4" name="İçerik Yer Tutucusu 2">
            <a:extLst>
              <a:ext uri="{FF2B5EF4-FFF2-40B4-BE49-F238E27FC236}">
                <a16:creationId xmlns:a16="http://schemas.microsoft.com/office/drawing/2014/main" id="{109F349E-0AC4-474D-8855-923E3CF99A7F}"/>
              </a:ext>
            </a:extLst>
          </p:cNvPr>
          <p:cNvSpPr txBox="1">
            <a:spLocks noGrp="1"/>
          </p:cNvSpPr>
          <p:nvPr>
            <p:ph idx="1"/>
          </p:nvPr>
        </p:nvSpPr>
        <p:spPr>
          <a:xfrm>
            <a:off x="390618" y="1180730"/>
            <a:ext cx="10790146" cy="49962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0" i="0" dirty="0">
                <a:solidFill>
                  <a:schemeClr val="tx1"/>
                </a:solidFill>
                <a:effectLst/>
                <a:latin typeface="Verdana" panose="020B0604030504040204" pitchFamily="34" charset="0"/>
                <a:ea typeface="Verdana" panose="020B0604030504040204" pitchFamily="34" charset="0"/>
              </a:rPr>
              <a:t>J. </a:t>
            </a:r>
            <a:r>
              <a:rPr lang="tr-TR" b="0" i="0" dirty="0" err="1">
                <a:solidFill>
                  <a:schemeClr val="tx1"/>
                </a:solidFill>
                <a:effectLst/>
                <a:latin typeface="Verdana" panose="020B0604030504040204" pitchFamily="34" charset="0"/>
                <a:ea typeface="Verdana" panose="020B0604030504040204" pitchFamily="34" charset="0"/>
              </a:rPr>
              <a:t>Ross</a:t>
            </a:r>
            <a:r>
              <a:rPr lang="tr-TR" b="0" i="0" dirty="0">
                <a:solidFill>
                  <a:schemeClr val="tx1"/>
                </a:solidFill>
                <a:effectLst/>
                <a:latin typeface="Verdana" panose="020B0604030504040204" pitchFamily="34" charset="0"/>
                <a:ea typeface="Verdana" panose="020B0604030504040204" pitchFamily="34" charset="0"/>
              </a:rPr>
              <a:t> </a:t>
            </a:r>
            <a:r>
              <a:rPr lang="tr-TR" b="0" i="0" dirty="0" err="1">
                <a:solidFill>
                  <a:schemeClr val="tx1"/>
                </a:solidFill>
                <a:effectLst/>
                <a:latin typeface="Verdana" panose="020B0604030504040204" pitchFamily="34" charset="0"/>
                <a:ea typeface="Verdana" panose="020B0604030504040204" pitchFamily="34" charset="0"/>
              </a:rPr>
              <a:t>Quinlan</a:t>
            </a:r>
            <a:r>
              <a:rPr lang="tr-TR" b="0" i="0" dirty="0">
                <a:solidFill>
                  <a:schemeClr val="tx1"/>
                </a:solidFill>
                <a:effectLst/>
                <a:latin typeface="Verdana" panose="020B0604030504040204" pitchFamily="34" charset="0"/>
                <a:ea typeface="Verdana" panose="020B0604030504040204" pitchFamily="34" charset="0"/>
              </a:rPr>
              <a:t> yayınladığı kitap ile “ID3 algoritmasının ileri bir sürümü olan C4.5 karar ağacı algoritmasına literatür kazandırmıştır. ID3 algoritmasının eksik yönlerini gidermek üzere </a:t>
            </a:r>
            <a:r>
              <a:rPr lang="tr-TR" b="0" i="0" dirty="0" err="1">
                <a:solidFill>
                  <a:schemeClr val="tx1"/>
                </a:solidFill>
                <a:effectLst/>
                <a:latin typeface="Verdana" panose="020B0604030504040204" pitchFamily="34" charset="0"/>
                <a:ea typeface="Verdana" panose="020B0604030504040204" pitchFamily="34" charset="0"/>
              </a:rPr>
              <a:t>Quinlan</a:t>
            </a:r>
            <a:r>
              <a:rPr lang="tr-TR" b="0" i="0" dirty="0">
                <a:solidFill>
                  <a:schemeClr val="tx1"/>
                </a:solidFill>
                <a:effectLst/>
                <a:latin typeface="Verdana" panose="020B0604030504040204" pitchFamily="34" charset="0"/>
                <a:ea typeface="Verdana" panose="020B0604030504040204" pitchFamily="34" charset="0"/>
              </a:rPr>
              <a:t> tarafından, 1993 yılında mevcuttur. ID3’e göre en büyük farkları sayısal ortamda üzerinde çalışabilmesi ve eksik verilerin işleyebilmesinden. C4.5 algoritmasının ID3’ten daha farklı bir ‘kazanım’ oranı içindir. ID3 algoritması kazanç ölçütünü kullanmaktadır. C4.5 algoritması bölünmüş bilgisi kavramıyla kazanç ölçütü seçmek hesaplanan kazanç oranını kullanmaktadır.</a:t>
            </a:r>
            <a:endParaRPr lang="tr-TR"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8948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E0B51A-8E67-467A-9682-D4BA6285531F}"/>
              </a:ext>
            </a:extLst>
          </p:cNvPr>
          <p:cNvSpPr>
            <a:spLocks noGrp="1"/>
          </p:cNvSpPr>
          <p:nvPr>
            <p:ph type="title"/>
          </p:nvPr>
        </p:nvSpPr>
        <p:spPr/>
        <p:txBody>
          <a:bodyPr/>
          <a:lstStyle/>
          <a:p>
            <a:r>
              <a:rPr lang="tr-TR" dirty="0"/>
              <a:t>C5.0</a:t>
            </a:r>
          </a:p>
        </p:txBody>
      </p:sp>
      <p:sp>
        <p:nvSpPr>
          <p:cNvPr id="3" name="İçerik Yer Tutucusu 2">
            <a:extLst>
              <a:ext uri="{FF2B5EF4-FFF2-40B4-BE49-F238E27FC236}">
                <a16:creationId xmlns:a16="http://schemas.microsoft.com/office/drawing/2014/main" id="{8A8A456C-D9E1-49D8-9A6B-722EAAF8469E}"/>
              </a:ext>
            </a:extLst>
          </p:cNvPr>
          <p:cNvSpPr>
            <a:spLocks noGrp="1"/>
          </p:cNvSpPr>
          <p:nvPr>
            <p:ph idx="1"/>
          </p:nvPr>
        </p:nvSpPr>
        <p:spPr/>
        <p:txBody>
          <a:bodyPr>
            <a:normAutofit fontScale="85000" lnSpcReduction="20000"/>
          </a:bodyPr>
          <a:lstStyle/>
          <a:p>
            <a:r>
              <a:rPr lang="tr-TR" b="0" i="0" dirty="0">
                <a:solidFill>
                  <a:schemeClr val="tx1">
                    <a:lumMod val="95000"/>
                    <a:lumOff val="5000"/>
                  </a:schemeClr>
                </a:solidFill>
                <a:effectLst/>
                <a:latin typeface="Vardana"/>
              </a:rPr>
              <a:t>J. </a:t>
            </a:r>
            <a:r>
              <a:rPr lang="tr-TR" b="0" i="0" dirty="0" err="1">
                <a:solidFill>
                  <a:schemeClr val="tx1">
                    <a:lumMod val="95000"/>
                    <a:lumOff val="5000"/>
                  </a:schemeClr>
                </a:solidFill>
                <a:effectLst/>
                <a:latin typeface="Vardana"/>
              </a:rPr>
              <a:t>Ross</a:t>
            </a:r>
            <a:r>
              <a:rPr lang="tr-TR" b="0" i="0" dirty="0">
                <a:solidFill>
                  <a:schemeClr val="tx1">
                    <a:lumMod val="95000"/>
                    <a:lumOff val="5000"/>
                  </a:schemeClr>
                </a:solidFill>
                <a:effectLst/>
                <a:latin typeface="Vardana"/>
              </a:rPr>
              <a:t> </a:t>
            </a:r>
            <a:r>
              <a:rPr lang="tr-TR" b="0" i="0" dirty="0" err="1">
                <a:solidFill>
                  <a:schemeClr val="tx1">
                    <a:lumMod val="95000"/>
                    <a:lumOff val="5000"/>
                  </a:schemeClr>
                </a:solidFill>
                <a:effectLst/>
                <a:latin typeface="Vardana"/>
              </a:rPr>
              <a:t>Quinlan</a:t>
            </a:r>
            <a:r>
              <a:rPr lang="tr-TR" b="0" i="0" dirty="0">
                <a:solidFill>
                  <a:schemeClr val="tx1">
                    <a:lumMod val="95000"/>
                    <a:lumOff val="5000"/>
                  </a:schemeClr>
                </a:solidFill>
                <a:effectLst/>
                <a:latin typeface="Vardana"/>
              </a:rPr>
              <a:t> tarafından C4.5 algoritması geliştirilerek, C5 algoritması elde edilmiştir. Kategorik hedef değişkenleri tahmin etmede kullanılan C5.0 algoritmasının C4.5 algoritmasına göre üstünlükleri daha hızlı olması, daha az bellek kullanması, daha kesin kurallar oluşturması, ağacın budanabilmesi, değişkenlerin ve yanlış sınıflandırma türlerinin </a:t>
            </a:r>
            <a:r>
              <a:rPr lang="tr-TR" b="0" i="0" dirty="0" err="1">
                <a:solidFill>
                  <a:schemeClr val="tx1">
                    <a:lumMod val="95000"/>
                    <a:lumOff val="5000"/>
                  </a:schemeClr>
                </a:solidFill>
                <a:effectLst/>
                <a:latin typeface="Vardana"/>
              </a:rPr>
              <a:t>ağırlıklandırılabilmesi</a:t>
            </a:r>
            <a:r>
              <a:rPr lang="tr-TR" b="0" i="0" dirty="0">
                <a:solidFill>
                  <a:schemeClr val="tx1">
                    <a:lumMod val="95000"/>
                    <a:lumOff val="5000"/>
                  </a:schemeClr>
                </a:solidFill>
                <a:effectLst/>
                <a:latin typeface="Vardana"/>
              </a:rPr>
              <a:t> ve ağacın oluşumuna katkı sağlamayan değişkenleri dışlayabilmesidir. Ayrıca, doğruluk oranını artırıcı bir yöntem olan </a:t>
            </a:r>
            <a:r>
              <a:rPr lang="tr-TR" b="0" i="0" dirty="0" err="1">
                <a:solidFill>
                  <a:schemeClr val="tx1">
                    <a:lumMod val="95000"/>
                    <a:lumOff val="5000"/>
                  </a:schemeClr>
                </a:solidFill>
                <a:effectLst/>
                <a:latin typeface="Vardana"/>
              </a:rPr>
              <a:t>boosting</a:t>
            </a:r>
            <a:r>
              <a:rPr lang="tr-TR" b="0" i="0" dirty="0">
                <a:solidFill>
                  <a:schemeClr val="tx1">
                    <a:lumMod val="95000"/>
                    <a:lumOff val="5000"/>
                  </a:schemeClr>
                </a:solidFill>
                <a:effectLst/>
                <a:latin typeface="Vardana"/>
              </a:rPr>
              <a:t> kullanılabilmektedir. Aynı zamanda hafızayı daha verimli kullanabilmekte, her iki algoritma sonuçları aynı olsa da biçim olarak bu algoritma ile daha düzgün karar ağacı elde edilmektedir. C5.0 algoritması daha küçük karar ağaçları oluşturabilir, verinin ayrıştırılması ve kirli verilerin iyileştirilmesinde daha etkilidir. Diğer yöntemlerden farklı olarak bilgi kazanımı (</a:t>
            </a:r>
            <a:r>
              <a:rPr lang="tr-TR" b="0" i="0" dirty="0" err="1">
                <a:solidFill>
                  <a:schemeClr val="tx1">
                    <a:lumMod val="95000"/>
                    <a:lumOff val="5000"/>
                  </a:schemeClr>
                </a:solidFill>
                <a:effectLst/>
                <a:latin typeface="Vardana"/>
              </a:rPr>
              <a:t>information</a:t>
            </a:r>
            <a:r>
              <a:rPr lang="tr-TR" b="0" i="0" dirty="0">
                <a:solidFill>
                  <a:schemeClr val="tx1">
                    <a:lumMod val="95000"/>
                    <a:lumOff val="5000"/>
                  </a:schemeClr>
                </a:solidFill>
                <a:effectLst/>
                <a:latin typeface="Vardana"/>
              </a:rPr>
              <a:t> </a:t>
            </a:r>
            <a:r>
              <a:rPr lang="tr-TR" b="0" i="0" dirty="0" err="1">
                <a:solidFill>
                  <a:schemeClr val="tx1">
                    <a:lumMod val="95000"/>
                    <a:lumOff val="5000"/>
                  </a:schemeClr>
                </a:solidFill>
                <a:effectLst/>
                <a:latin typeface="Vardana"/>
              </a:rPr>
              <a:t>gain</a:t>
            </a:r>
            <a:r>
              <a:rPr lang="tr-TR" b="0" i="0" dirty="0">
                <a:solidFill>
                  <a:schemeClr val="tx1">
                    <a:lumMod val="95000"/>
                    <a:lumOff val="5000"/>
                  </a:schemeClr>
                </a:solidFill>
                <a:effectLst/>
                <a:latin typeface="Vardana"/>
              </a:rPr>
              <a:t>) ölçütüyle ağacı büyütmektedir.</a:t>
            </a:r>
            <a:endParaRPr lang="tr-TR" dirty="0">
              <a:solidFill>
                <a:schemeClr val="tx1">
                  <a:lumMod val="95000"/>
                  <a:lumOff val="5000"/>
                </a:schemeClr>
              </a:solidFill>
              <a:latin typeface="Vardana"/>
            </a:endParaRPr>
          </a:p>
        </p:txBody>
      </p:sp>
    </p:spTree>
    <p:extLst>
      <p:ext uri="{BB962C8B-B14F-4D97-AF65-F5344CB8AC3E}">
        <p14:creationId xmlns:p14="http://schemas.microsoft.com/office/powerpoint/2010/main" val="422423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6DFBC75-8695-42AE-BF51-139E71C413A8}"/>
              </a:ext>
            </a:extLst>
          </p:cNvPr>
          <p:cNvSpPr>
            <a:spLocks noGrp="1"/>
          </p:cNvSpPr>
          <p:nvPr>
            <p:ph idx="1"/>
          </p:nvPr>
        </p:nvSpPr>
        <p:spPr>
          <a:xfrm>
            <a:off x="457200" y="404734"/>
            <a:ext cx="10722932" cy="6310859"/>
          </a:xfrm>
        </p:spPr>
        <p:txBody>
          <a:bodyPr>
            <a:normAutofit/>
          </a:bodyPr>
          <a:lstStyle/>
          <a:p>
            <a:r>
              <a:rPr lang="tr-TR" dirty="0"/>
              <a:t>SLIQ</a:t>
            </a:r>
          </a:p>
          <a:p>
            <a:r>
              <a:rPr lang="tr-TR" b="0" i="0" dirty="0">
                <a:solidFill>
                  <a:schemeClr val="tx1"/>
                </a:solidFill>
                <a:effectLst/>
                <a:latin typeface="Vardana"/>
              </a:rPr>
              <a:t>Mehta, </a:t>
            </a:r>
            <a:r>
              <a:rPr lang="tr-TR" b="0" i="0" dirty="0" err="1">
                <a:solidFill>
                  <a:schemeClr val="tx1"/>
                </a:solidFill>
                <a:effectLst/>
                <a:latin typeface="Vardana"/>
              </a:rPr>
              <a:t>Agrawal</a:t>
            </a:r>
            <a:r>
              <a:rPr lang="tr-TR" b="0" i="0" dirty="0">
                <a:solidFill>
                  <a:schemeClr val="tx1"/>
                </a:solidFill>
                <a:effectLst/>
                <a:latin typeface="Vardana"/>
              </a:rPr>
              <a:t> ve </a:t>
            </a:r>
            <a:r>
              <a:rPr lang="tr-TR" b="0" i="0" dirty="0" err="1">
                <a:solidFill>
                  <a:schemeClr val="tx1"/>
                </a:solidFill>
                <a:effectLst/>
                <a:latin typeface="Vardana"/>
              </a:rPr>
              <a:t>Rissanen</a:t>
            </a:r>
            <a:r>
              <a:rPr lang="tr-TR" b="0" i="0" dirty="0">
                <a:solidFill>
                  <a:schemeClr val="tx1"/>
                </a:solidFill>
                <a:effectLst/>
                <a:latin typeface="Vardana"/>
              </a:rPr>
              <a:t> uzmanlarının 1996 yılında geliştirdiği SLIQ algoritması, nitel ve nicel veri tiplerinde kullanılabilmektedir. Bu algoritma, dallanma kriterinin hesaplanmasında “</a:t>
            </a:r>
            <a:r>
              <a:rPr lang="tr-TR" b="0" i="0" dirty="0" err="1">
                <a:solidFill>
                  <a:schemeClr val="tx1"/>
                </a:solidFill>
                <a:effectLst/>
                <a:latin typeface="Vardana"/>
              </a:rPr>
              <a:t>Gini</a:t>
            </a:r>
            <a:r>
              <a:rPr lang="tr-TR" b="0" i="0" dirty="0">
                <a:solidFill>
                  <a:schemeClr val="tx1"/>
                </a:solidFill>
                <a:effectLst/>
                <a:latin typeface="Vardana"/>
              </a:rPr>
              <a:t> tekniği” </a:t>
            </a:r>
            <a:r>
              <a:rPr lang="tr-TR" b="0" i="0" dirty="0" err="1">
                <a:solidFill>
                  <a:schemeClr val="tx1"/>
                </a:solidFill>
                <a:effectLst/>
                <a:latin typeface="Vardana"/>
              </a:rPr>
              <a:t>nden</a:t>
            </a:r>
            <a:r>
              <a:rPr lang="tr-TR" b="0" i="0" dirty="0">
                <a:solidFill>
                  <a:schemeClr val="tx1"/>
                </a:solidFill>
                <a:effectLst/>
                <a:latin typeface="Vardana"/>
              </a:rPr>
              <a:t> faydalanmaktadır</a:t>
            </a:r>
            <a:r>
              <a:rPr lang="tr-TR" b="0" i="0" dirty="0">
                <a:effectLst/>
                <a:latin typeface="Vardana"/>
              </a:rPr>
              <a:t>.</a:t>
            </a:r>
          </a:p>
          <a:p>
            <a:r>
              <a:rPr lang="tr-TR" dirty="0">
                <a:latin typeface="Arial" panose="020B0604020202020204" pitchFamily="34" charset="0"/>
              </a:rPr>
              <a:t>SPRINT</a:t>
            </a:r>
          </a:p>
          <a:p>
            <a:r>
              <a:rPr lang="tr-TR" b="0" i="0" dirty="0">
                <a:solidFill>
                  <a:schemeClr val="tx1"/>
                </a:solidFill>
                <a:effectLst/>
                <a:latin typeface="Vardana"/>
              </a:rPr>
              <a:t>1996 yılında </a:t>
            </a:r>
            <a:r>
              <a:rPr lang="tr-TR" b="0" i="0" dirty="0" err="1">
                <a:solidFill>
                  <a:schemeClr val="tx1"/>
                </a:solidFill>
                <a:effectLst/>
                <a:latin typeface="Vardana"/>
              </a:rPr>
              <a:t>Shafer</a:t>
            </a:r>
            <a:r>
              <a:rPr lang="tr-TR" b="0" i="0" dirty="0">
                <a:solidFill>
                  <a:schemeClr val="tx1"/>
                </a:solidFill>
                <a:effectLst/>
                <a:latin typeface="Vardana"/>
              </a:rPr>
              <a:t>, </a:t>
            </a:r>
            <a:r>
              <a:rPr lang="tr-TR" b="0" i="0" dirty="0" err="1">
                <a:solidFill>
                  <a:schemeClr val="tx1"/>
                </a:solidFill>
                <a:effectLst/>
                <a:latin typeface="Vardana"/>
              </a:rPr>
              <a:t>Agrawal</a:t>
            </a:r>
            <a:r>
              <a:rPr lang="tr-TR" b="0" i="0" dirty="0">
                <a:solidFill>
                  <a:schemeClr val="tx1"/>
                </a:solidFill>
                <a:effectLst/>
                <a:latin typeface="Vardana"/>
              </a:rPr>
              <a:t> ve Mehta tarafından geliştirilen SPRINT algoritması, </a:t>
            </a:r>
            <a:r>
              <a:rPr lang="tr-TR" b="0" i="0" dirty="0" err="1">
                <a:solidFill>
                  <a:schemeClr val="tx1"/>
                </a:solidFill>
                <a:effectLst/>
                <a:latin typeface="Vardana"/>
              </a:rPr>
              <a:t>entropiye</a:t>
            </a:r>
            <a:r>
              <a:rPr lang="tr-TR" b="0" i="0" dirty="0">
                <a:solidFill>
                  <a:schemeClr val="tx1"/>
                </a:solidFill>
                <a:effectLst/>
                <a:latin typeface="Vardana"/>
              </a:rPr>
              <a:t> dayanmaktadır. Bu algoritma, ağaç yapısında optimum dallanmayı sağlayabilmek için her bir değişkene ait verileri bir kez sıraya dizmekte ve ağaç yapısını bu şekilde oluşturmaktadır</a:t>
            </a:r>
            <a:r>
              <a:rPr lang="tr-TR" b="1" i="0" dirty="0">
                <a:solidFill>
                  <a:schemeClr val="tx1"/>
                </a:solidFill>
                <a:effectLst/>
                <a:latin typeface="Vardana"/>
              </a:rPr>
              <a:t>. </a:t>
            </a:r>
            <a:r>
              <a:rPr lang="tr-TR" b="0" i="0" dirty="0">
                <a:solidFill>
                  <a:schemeClr val="tx1"/>
                </a:solidFill>
                <a:effectLst/>
                <a:latin typeface="Vardana"/>
              </a:rPr>
              <a:t>Dallandırma kriteri olarak </a:t>
            </a:r>
            <a:r>
              <a:rPr lang="tr-TR" b="0" i="0" dirty="0" err="1">
                <a:solidFill>
                  <a:schemeClr val="tx1"/>
                </a:solidFill>
                <a:effectLst/>
                <a:latin typeface="Vardana"/>
              </a:rPr>
              <a:t>Gini</a:t>
            </a:r>
            <a:r>
              <a:rPr lang="tr-TR" b="0" i="0" dirty="0">
                <a:solidFill>
                  <a:schemeClr val="tx1"/>
                </a:solidFill>
                <a:effectLst/>
                <a:latin typeface="Vardana"/>
              </a:rPr>
              <a:t> indeksini kullanmaktadır.</a:t>
            </a:r>
          </a:p>
        </p:txBody>
      </p:sp>
    </p:spTree>
    <p:extLst>
      <p:ext uri="{BB962C8B-B14F-4D97-AF65-F5344CB8AC3E}">
        <p14:creationId xmlns:p14="http://schemas.microsoft.com/office/powerpoint/2010/main" val="122493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6B089B0-A908-4E72-8658-4E2580A3D3B5}"/>
              </a:ext>
            </a:extLst>
          </p:cNvPr>
          <p:cNvSpPr>
            <a:spLocks noGrp="1"/>
          </p:cNvSpPr>
          <p:nvPr>
            <p:ph idx="1"/>
          </p:nvPr>
        </p:nvSpPr>
        <p:spPr>
          <a:xfrm>
            <a:off x="284085" y="443883"/>
            <a:ext cx="10896047" cy="5733080"/>
          </a:xfrm>
        </p:spPr>
        <p:txBody>
          <a:bodyPr>
            <a:normAutofit/>
          </a:bodyPr>
          <a:lstStyle/>
          <a:p>
            <a:r>
              <a:rPr lang="tr-TR" sz="2400" dirty="0"/>
              <a:t>QUEST</a:t>
            </a:r>
          </a:p>
          <a:p>
            <a:r>
              <a:rPr lang="tr-TR" sz="2400" b="0" i="0" dirty="0">
                <a:solidFill>
                  <a:schemeClr val="tx1"/>
                </a:solidFill>
                <a:effectLst/>
                <a:latin typeface="Vardana"/>
              </a:rPr>
              <a:t>1997 yılında </a:t>
            </a:r>
            <a:r>
              <a:rPr lang="tr-TR" sz="2400" b="0" i="0" dirty="0" err="1">
                <a:solidFill>
                  <a:schemeClr val="tx1"/>
                </a:solidFill>
                <a:effectLst/>
                <a:latin typeface="Vardana"/>
              </a:rPr>
              <a:t>Loh</a:t>
            </a:r>
            <a:r>
              <a:rPr lang="tr-TR" sz="2400" b="0" i="0" dirty="0">
                <a:solidFill>
                  <a:schemeClr val="tx1"/>
                </a:solidFill>
                <a:effectLst/>
                <a:latin typeface="Vardana"/>
              </a:rPr>
              <a:t> ve </a:t>
            </a:r>
            <a:r>
              <a:rPr lang="tr-TR" sz="2400" b="0" i="0" dirty="0" err="1">
                <a:solidFill>
                  <a:schemeClr val="tx1"/>
                </a:solidFill>
                <a:effectLst/>
                <a:latin typeface="Vardana"/>
              </a:rPr>
              <a:t>Shih</a:t>
            </a:r>
            <a:r>
              <a:rPr lang="tr-TR" sz="2400" b="0" i="0" dirty="0">
                <a:solidFill>
                  <a:schemeClr val="tx1"/>
                </a:solidFill>
                <a:effectLst/>
                <a:latin typeface="Vardana"/>
              </a:rPr>
              <a:t> uzmanları tarafından geliştirilen QUEST algoritması, dallanma sürecinde optimum bölünmeyi sağlayacak değişkene ve optimum bölünme sağlanacak noktanın karar verilmesine ayrı zamanlar ayırmaktadır. Bu yönüyle CART ve CHAID algoritmalarından ayrılmakta ve sınıflandırma modellerinde daha hızlı sonuç sağlamaktadır</a:t>
            </a:r>
          </a:p>
          <a:p>
            <a:r>
              <a:rPr lang="tr-TR" sz="2400" dirty="0">
                <a:latin typeface="Arial" panose="020B0604020202020204" pitchFamily="34" charset="0"/>
              </a:rPr>
              <a:t>MARS</a:t>
            </a:r>
          </a:p>
          <a:p>
            <a:r>
              <a:rPr lang="tr-TR" sz="2400" b="0" i="0" dirty="0">
                <a:solidFill>
                  <a:schemeClr val="tx1"/>
                </a:solidFill>
                <a:effectLst/>
                <a:latin typeface="Vardana"/>
              </a:rPr>
              <a:t>1990’ların başında istatistikçi </a:t>
            </a:r>
            <a:r>
              <a:rPr lang="tr-TR" sz="2400" b="0" i="0" dirty="0" err="1">
                <a:solidFill>
                  <a:schemeClr val="tx1"/>
                </a:solidFill>
                <a:effectLst/>
                <a:latin typeface="Vardana"/>
              </a:rPr>
              <a:t>Friedman</a:t>
            </a:r>
            <a:r>
              <a:rPr lang="tr-TR" sz="2400" b="0" i="0" dirty="0">
                <a:solidFill>
                  <a:schemeClr val="tx1"/>
                </a:solidFill>
                <a:effectLst/>
                <a:latin typeface="Vardana"/>
              </a:rPr>
              <a:t> tarafından geliştirilen Mars algoritması </a:t>
            </a:r>
            <a:r>
              <a:rPr lang="tr-TR" sz="2400" b="0" i="0" dirty="0" err="1">
                <a:solidFill>
                  <a:schemeClr val="tx1"/>
                </a:solidFill>
                <a:effectLst/>
                <a:latin typeface="Vardana"/>
              </a:rPr>
              <a:t>nonparametrik</a:t>
            </a:r>
            <a:r>
              <a:rPr lang="tr-TR" sz="2400" b="0" i="0" dirty="0">
                <a:solidFill>
                  <a:schemeClr val="tx1"/>
                </a:solidFill>
                <a:effectLst/>
                <a:latin typeface="Vardana"/>
              </a:rPr>
              <a:t> ve lineer olmayan bir yöntemdir. MARS yöntemi regresyon modellemesinde yeni bir yaklaşım olup, geleneksel yöntemlere göre son derece zor olan, çok boyutlu verilerin içinde gizlenmiş karmaşık veri yapısını, en uygun veri dönüşümlerini ve verilerin karşılıklı etkileşimlerini belirleyebilme avantajına sahip bir yaklaşımdır</a:t>
            </a:r>
            <a:endParaRPr lang="tr-TR" sz="2400" dirty="0">
              <a:solidFill>
                <a:schemeClr val="tx1"/>
              </a:solidFill>
              <a:latin typeface="Vardana"/>
            </a:endParaRPr>
          </a:p>
        </p:txBody>
      </p:sp>
    </p:spTree>
    <p:extLst>
      <p:ext uri="{BB962C8B-B14F-4D97-AF65-F5344CB8AC3E}">
        <p14:creationId xmlns:p14="http://schemas.microsoft.com/office/powerpoint/2010/main" val="100679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0FD78D-9FDE-482D-B2A6-351D8A1A0891}"/>
              </a:ext>
            </a:extLst>
          </p:cNvPr>
          <p:cNvSpPr>
            <a:spLocks noGrp="1"/>
          </p:cNvSpPr>
          <p:nvPr>
            <p:ph type="title"/>
          </p:nvPr>
        </p:nvSpPr>
        <p:spPr/>
        <p:txBody>
          <a:bodyPr/>
          <a:lstStyle/>
          <a:p>
            <a:r>
              <a:rPr lang="tr-TR" dirty="0"/>
              <a:t>İÇİNDEKİLER </a:t>
            </a:r>
          </a:p>
        </p:txBody>
      </p:sp>
      <p:sp>
        <p:nvSpPr>
          <p:cNvPr id="3" name="İçerik Yer Tutucusu 2">
            <a:extLst>
              <a:ext uri="{FF2B5EF4-FFF2-40B4-BE49-F238E27FC236}">
                <a16:creationId xmlns:a16="http://schemas.microsoft.com/office/drawing/2014/main" id="{290DE839-73F5-40DD-97ED-605FCE3FED7E}"/>
              </a:ext>
            </a:extLst>
          </p:cNvPr>
          <p:cNvSpPr>
            <a:spLocks noGrp="1"/>
          </p:cNvSpPr>
          <p:nvPr>
            <p:ph idx="1"/>
          </p:nvPr>
        </p:nvSpPr>
        <p:spPr/>
        <p:txBody>
          <a:bodyPr>
            <a:normAutofit/>
          </a:bodyPr>
          <a:lstStyle/>
          <a:p>
            <a:r>
              <a:rPr lang="tr-TR" dirty="0"/>
              <a:t>KARAR AĞACI NEDİR ?</a:t>
            </a:r>
          </a:p>
          <a:p>
            <a:r>
              <a:rPr lang="tr-TR" dirty="0"/>
              <a:t>KARAR AĞAÇLARINA DAİR TEMEL KAVRAMLAR</a:t>
            </a:r>
          </a:p>
          <a:p>
            <a:r>
              <a:rPr lang="tr-TR" dirty="0"/>
              <a:t>KARAR AĞACI ALGORİTMALARI</a:t>
            </a:r>
          </a:p>
          <a:p>
            <a:r>
              <a:rPr lang="tr-TR" dirty="0"/>
              <a:t>KARAR AĞAÇLARININ AVANTAJLARI</a:t>
            </a:r>
          </a:p>
          <a:p>
            <a:r>
              <a:rPr lang="tr-TR" dirty="0"/>
              <a:t>KARAR AĞAÇLARININ YAPAY ZEKA İÇİN ÖNEMİ </a:t>
            </a:r>
          </a:p>
          <a:p>
            <a:r>
              <a:rPr lang="tr-TR" dirty="0"/>
              <a:t>CART VE ID3 ALGORİTMALARI İLE KARAR AĞACI OLUŞTURMA</a:t>
            </a:r>
          </a:p>
          <a:p>
            <a:r>
              <a:rPr lang="tr-TR" dirty="0"/>
              <a:t>KARAR AĞACI ÖRNEKLERİ</a:t>
            </a:r>
          </a:p>
          <a:p>
            <a:endParaRPr lang="tr-TR" dirty="0"/>
          </a:p>
        </p:txBody>
      </p:sp>
    </p:spTree>
    <p:extLst>
      <p:ext uri="{BB962C8B-B14F-4D97-AF65-F5344CB8AC3E}">
        <p14:creationId xmlns:p14="http://schemas.microsoft.com/office/powerpoint/2010/main" val="2989101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a:extLst>
              <a:ext uri="{FF2B5EF4-FFF2-40B4-BE49-F238E27FC236}">
                <a16:creationId xmlns:a16="http://schemas.microsoft.com/office/drawing/2014/main" id="{F9E90F09-C46C-4C95-8CF5-3477F47A5E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799" y="292964"/>
            <a:ext cx="7785718" cy="6258756"/>
          </a:xfrm>
        </p:spPr>
      </p:pic>
    </p:spTree>
    <p:extLst>
      <p:ext uri="{BB962C8B-B14F-4D97-AF65-F5344CB8AC3E}">
        <p14:creationId xmlns:p14="http://schemas.microsoft.com/office/powerpoint/2010/main" val="1466661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30CF3E-4F3B-4CAC-9A91-939A4B45FB01}"/>
              </a:ext>
            </a:extLst>
          </p:cNvPr>
          <p:cNvSpPr>
            <a:spLocks noGrp="1"/>
          </p:cNvSpPr>
          <p:nvPr>
            <p:ph type="title"/>
          </p:nvPr>
        </p:nvSpPr>
        <p:spPr/>
        <p:txBody>
          <a:bodyPr/>
          <a:lstStyle/>
          <a:p>
            <a:r>
              <a:rPr lang="tr-TR" dirty="0"/>
              <a:t>KARAR AĞACININ AVANTAJLARI</a:t>
            </a:r>
          </a:p>
        </p:txBody>
      </p:sp>
      <p:sp>
        <p:nvSpPr>
          <p:cNvPr id="3" name="İçerik Yer Tutucusu 2">
            <a:extLst>
              <a:ext uri="{FF2B5EF4-FFF2-40B4-BE49-F238E27FC236}">
                <a16:creationId xmlns:a16="http://schemas.microsoft.com/office/drawing/2014/main" id="{5B5EDB0D-41A9-44D1-A62D-30ED32CCCA1D}"/>
              </a:ext>
            </a:extLst>
          </p:cNvPr>
          <p:cNvSpPr>
            <a:spLocks noGrp="1"/>
          </p:cNvSpPr>
          <p:nvPr>
            <p:ph idx="1"/>
          </p:nvPr>
        </p:nvSpPr>
        <p:spPr>
          <a:xfrm>
            <a:off x="457200" y="1825625"/>
            <a:ext cx="5552983" cy="4351338"/>
          </a:xfrm>
        </p:spPr>
        <p:txBody>
          <a:bodyPr>
            <a:normAutofit/>
          </a:bodyPr>
          <a:lstStyle/>
          <a:p>
            <a:r>
              <a:rPr lang="tr-TR" sz="3200" dirty="0">
                <a:solidFill>
                  <a:schemeClr val="tx1"/>
                </a:solidFill>
                <a:latin typeface="Vardana"/>
              </a:rPr>
              <a:t>Karar ağacı, herhangi bir matematiksel anlayış olmadan kolayca yorumlanabilir.</a:t>
            </a:r>
          </a:p>
          <a:p>
            <a:r>
              <a:rPr lang="tr-TR" sz="3200" dirty="0">
                <a:solidFill>
                  <a:schemeClr val="tx1"/>
                </a:solidFill>
                <a:latin typeface="Vardana"/>
              </a:rPr>
              <a:t>Oluşturma süreci hızlıdır.</a:t>
            </a:r>
          </a:p>
          <a:p>
            <a:r>
              <a:rPr lang="tr-TR" sz="3200" dirty="0">
                <a:solidFill>
                  <a:schemeClr val="tx1"/>
                </a:solidFill>
                <a:latin typeface="Vardana"/>
              </a:rPr>
              <a:t>Hem sayısal hem kategorik verileri işleyebilir.</a:t>
            </a:r>
          </a:p>
          <a:p>
            <a:r>
              <a:rPr lang="tr-TR" sz="3200" dirty="0">
                <a:solidFill>
                  <a:schemeClr val="tx1"/>
                </a:solidFill>
                <a:latin typeface="Vardana"/>
              </a:rPr>
              <a:t>İstatistikler ile doğrulanabilir.</a:t>
            </a:r>
          </a:p>
        </p:txBody>
      </p:sp>
      <p:pic>
        <p:nvPicPr>
          <p:cNvPr id="5" name="Resim 4" descr="küçük resim içeren bir resim&#10;&#10;Açıklama otomatik olarak oluşturuldu">
            <a:extLst>
              <a:ext uri="{FF2B5EF4-FFF2-40B4-BE49-F238E27FC236}">
                <a16:creationId xmlns:a16="http://schemas.microsoft.com/office/drawing/2014/main" id="{4A6263C3-EC91-4E41-8F62-3C426A15D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516" y="2216458"/>
            <a:ext cx="5318284" cy="3074633"/>
          </a:xfrm>
          <a:prstGeom prst="rect">
            <a:avLst/>
          </a:prstGeom>
        </p:spPr>
      </p:pic>
    </p:spTree>
    <p:extLst>
      <p:ext uri="{BB962C8B-B14F-4D97-AF65-F5344CB8AC3E}">
        <p14:creationId xmlns:p14="http://schemas.microsoft.com/office/powerpoint/2010/main" val="406278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401810-0C20-44A8-824C-4A7635DC1C87}"/>
              </a:ext>
            </a:extLst>
          </p:cNvPr>
          <p:cNvSpPr>
            <a:spLocks noGrp="1"/>
          </p:cNvSpPr>
          <p:nvPr>
            <p:ph type="title"/>
          </p:nvPr>
        </p:nvSpPr>
        <p:spPr/>
        <p:txBody>
          <a:bodyPr/>
          <a:lstStyle/>
          <a:p>
            <a:r>
              <a:rPr lang="tr-TR" dirty="0"/>
              <a:t>KARAR AĞACININ AVANTAJLARI</a:t>
            </a:r>
          </a:p>
        </p:txBody>
      </p:sp>
      <p:sp>
        <p:nvSpPr>
          <p:cNvPr id="3" name="İçerik Yer Tutucusu 2">
            <a:extLst>
              <a:ext uri="{FF2B5EF4-FFF2-40B4-BE49-F238E27FC236}">
                <a16:creationId xmlns:a16="http://schemas.microsoft.com/office/drawing/2014/main" id="{C3A3BDB8-B935-4386-9129-C2577CD524F9}"/>
              </a:ext>
            </a:extLst>
          </p:cNvPr>
          <p:cNvSpPr>
            <a:spLocks noGrp="1"/>
          </p:cNvSpPr>
          <p:nvPr>
            <p:ph idx="1"/>
          </p:nvPr>
        </p:nvSpPr>
        <p:spPr/>
        <p:txBody>
          <a:bodyPr>
            <a:normAutofit/>
          </a:bodyPr>
          <a:lstStyle/>
          <a:p>
            <a:r>
              <a:rPr lang="tr-TR" sz="3200" dirty="0">
                <a:solidFill>
                  <a:schemeClr val="tx1"/>
                </a:solidFill>
                <a:latin typeface="Vardana"/>
              </a:rPr>
              <a:t>Görseller ile desteklenebilir.</a:t>
            </a:r>
          </a:p>
          <a:p>
            <a:r>
              <a:rPr lang="tr-TR" sz="3200" dirty="0">
                <a:solidFill>
                  <a:schemeClr val="tx1"/>
                </a:solidFill>
                <a:latin typeface="Vardana"/>
              </a:rPr>
              <a:t>Minimum bilgi ile oluşturulabilir.</a:t>
            </a:r>
          </a:p>
          <a:p>
            <a:r>
              <a:rPr lang="tr-TR" sz="3200" dirty="0">
                <a:solidFill>
                  <a:schemeClr val="tx1"/>
                </a:solidFill>
                <a:latin typeface="Vardana"/>
              </a:rPr>
              <a:t>Çok çıktılı problemleri </a:t>
            </a:r>
            <a:r>
              <a:rPr lang="tr-TR" sz="3200" dirty="0" err="1">
                <a:solidFill>
                  <a:schemeClr val="tx1"/>
                </a:solidFill>
                <a:latin typeface="Vardana"/>
              </a:rPr>
              <a:t>inceyebilir</a:t>
            </a:r>
            <a:r>
              <a:rPr lang="tr-TR" sz="3200" dirty="0">
                <a:solidFill>
                  <a:schemeClr val="tx1"/>
                </a:solidFill>
                <a:latin typeface="Vardana"/>
              </a:rPr>
              <a:t>.</a:t>
            </a:r>
          </a:p>
          <a:p>
            <a:endParaRPr lang="tr-TR" sz="3200" dirty="0">
              <a:solidFill>
                <a:schemeClr val="tx1"/>
              </a:solidFill>
              <a:latin typeface="charter"/>
            </a:endParaRPr>
          </a:p>
        </p:txBody>
      </p:sp>
      <p:pic>
        <p:nvPicPr>
          <p:cNvPr id="5" name="Resim 4">
            <a:extLst>
              <a:ext uri="{FF2B5EF4-FFF2-40B4-BE49-F238E27FC236}">
                <a16:creationId xmlns:a16="http://schemas.microsoft.com/office/drawing/2014/main" id="{124B9DBC-6297-40E6-A379-922725325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039" y="1690688"/>
            <a:ext cx="5408049" cy="4060275"/>
          </a:xfrm>
          <a:prstGeom prst="rect">
            <a:avLst/>
          </a:prstGeom>
        </p:spPr>
      </p:pic>
    </p:spTree>
    <p:extLst>
      <p:ext uri="{BB962C8B-B14F-4D97-AF65-F5344CB8AC3E}">
        <p14:creationId xmlns:p14="http://schemas.microsoft.com/office/powerpoint/2010/main" val="732310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1941AB-6162-42DB-8240-9CAE88679D0D}"/>
              </a:ext>
            </a:extLst>
          </p:cNvPr>
          <p:cNvSpPr>
            <a:spLocks noGrp="1"/>
          </p:cNvSpPr>
          <p:nvPr>
            <p:ph type="title"/>
          </p:nvPr>
        </p:nvSpPr>
        <p:spPr/>
        <p:txBody>
          <a:bodyPr/>
          <a:lstStyle/>
          <a:p>
            <a:r>
              <a:rPr lang="tr-TR" dirty="0"/>
              <a:t>KARAR AĞACININ DEZAVANTAJLARI</a:t>
            </a:r>
          </a:p>
        </p:txBody>
      </p:sp>
      <p:sp>
        <p:nvSpPr>
          <p:cNvPr id="3" name="İçerik Yer Tutucusu 2">
            <a:extLst>
              <a:ext uri="{FF2B5EF4-FFF2-40B4-BE49-F238E27FC236}">
                <a16:creationId xmlns:a16="http://schemas.microsoft.com/office/drawing/2014/main" id="{62A5B164-94BB-46E8-B03B-5A8E3CEEAC94}"/>
              </a:ext>
            </a:extLst>
          </p:cNvPr>
          <p:cNvSpPr>
            <a:spLocks noGrp="1"/>
          </p:cNvSpPr>
          <p:nvPr>
            <p:ph idx="1"/>
          </p:nvPr>
        </p:nvSpPr>
        <p:spPr>
          <a:xfrm>
            <a:off x="457200" y="1825625"/>
            <a:ext cx="6431872" cy="4351338"/>
          </a:xfrm>
        </p:spPr>
        <p:txBody>
          <a:bodyPr>
            <a:normAutofit fontScale="92500"/>
          </a:bodyPr>
          <a:lstStyle/>
          <a:p>
            <a:r>
              <a:rPr lang="tr-TR" dirty="0">
                <a:solidFill>
                  <a:schemeClr val="tx1"/>
                </a:solidFill>
                <a:latin typeface="Vardana"/>
              </a:rPr>
              <a:t>Veriyi iyi bir şekilde açıklayamayan aşırı karmaşık ağaçlar üretilebilir. Bu durumda dallanma takip edilemeyebilir.</a:t>
            </a:r>
          </a:p>
          <a:p>
            <a:r>
              <a:rPr lang="tr-TR" b="0" i="0" dirty="0">
                <a:solidFill>
                  <a:schemeClr val="tx1"/>
                </a:solidFill>
                <a:effectLst/>
                <a:latin typeface="Vardana"/>
              </a:rPr>
              <a:t>Ağaç eğitim verilerine daha sonra tam mantıksal sonuna kadar ağaç </a:t>
            </a:r>
            <a:r>
              <a:rPr lang="tr-TR" b="0" i="0" dirty="0" err="1">
                <a:solidFill>
                  <a:schemeClr val="tx1"/>
                </a:solidFill>
                <a:effectLst/>
                <a:latin typeface="Vardana"/>
              </a:rPr>
              <a:t>overfits</a:t>
            </a:r>
            <a:r>
              <a:rPr lang="tr-TR" b="0" i="0" dirty="0">
                <a:solidFill>
                  <a:schemeClr val="tx1"/>
                </a:solidFill>
                <a:effectLst/>
                <a:latin typeface="Vardana"/>
              </a:rPr>
              <a:t> büyümeye izin verilir. Bu durum kontrol edilemezse kalıtsal bir sorun haline gelebilir.</a:t>
            </a:r>
          </a:p>
          <a:p>
            <a:r>
              <a:rPr lang="tr-TR" dirty="0">
                <a:solidFill>
                  <a:schemeClr val="tx1"/>
                </a:solidFill>
                <a:latin typeface="Vardana"/>
              </a:rPr>
              <a:t>Hem ağaç oluşturma karmaşıklığı hem de ağaç budama karmaşıklığı fazladır.</a:t>
            </a:r>
          </a:p>
        </p:txBody>
      </p:sp>
      <p:pic>
        <p:nvPicPr>
          <p:cNvPr id="5" name="Resim 4">
            <a:extLst>
              <a:ext uri="{FF2B5EF4-FFF2-40B4-BE49-F238E27FC236}">
                <a16:creationId xmlns:a16="http://schemas.microsoft.com/office/drawing/2014/main" id="{D60B7414-16D1-4A8F-B4DA-3722DFCA1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838" y="2082554"/>
            <a:ext cx="4572000" cy="3048000"/>
          </a:xfrm>
          <a:prstGeom prst="rect">
            <a:avLst/>
          </a:prstGeom>
        </p:spPr>
      </p:pic>
    </p:spTree>
    <p:extLst>
      <p:ext uri="{BB962C8B-B14F-4D97-AF65-F5344CB8AC3E}">
        <p14:creationId xmlns:p14="http://schemas.microsoft.com/office/powerpoint/2010/main" val="192975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474F95-3282-49C2-806C-E6D96F853A7C}"/>
              </a:ext>
            </a:extLst>
          </p:cNvPr>
          <p:cNvSpPr>
            <a:spLocks noGrp="1"/>
          </p:cNvSpPr>
          <p:nvPr>
            <p:ph type="title"/>
          </p:nvPr>
        </p:nvSpPr>
        <p:spPr/>
        <p:txBody>
          <a:bodyPr/>
          <a:lstStyle/>
          <a:p>
            <a:r>
              <a:rPr lang="tr-TR" dirty="0"/>
              <a:t>KARAR AĞACININ DEZAVANTAJLARI</a:t>
            </a:r>
          </a:p>
        </p:txBody>
      </p:sp>
      <p:sp>
        <p:nvSpPr>
          <p:cNvPr id="3" name="İçerik Yer Tutucusu 2">
            <a:extLst>
              <a:ext uri="{FF2B5EF4-FFF2-40B4-BE49-F238E27FC236}">
                <a16:creationId xmlns:a16="http://schemas.microsoft.com/office/drawing/2014/main" id="{C6927F6D-7432-472B-B74F-2F3C851AE4B2}"/>
              </a:ext>
            </a:extLst>
          </p:cNvPr>
          <p:cNvSpPr>
            <a:spLocks noGrp="1"/>
          </p:cNvSpPr>
          <p:nvPr>
            <p:ph idx="1"/>
          </p:nvPr>
        </p:nvSpPr>
        <p:spPr/>
        <p:txBody>
          <a:bodyPr/>
          <a:lstStyle/>
          <a:p>
            <a:r>
              <a:rPr lang="tr-TR" dirty="0">
                <a:solidFill>
                  <a:schemeClr val="tx1"/>
                </a:solidFill>
                <a:latin typeface="Vardana"/>
              </a:rPr>
              <a:t>Sınıf sayısı fazla ve öğrenme kümesi örnekleri sayısı az olduğunda model oluşturma çok başarılı değildir.</a:t>
            </a:r>
          </a:p>
          <a:p>
            <a:r>
              <a:rPr lang="tr-TR" dirty="0">
                <a:solidFill>
                  <a:schemeClr val="tx1"/>
                </a:solidFill>
                <a:latin typeface="Vardana"/>
              </a:rPr>
              <a:t>Sürekli nitelik değerlerini tahmin etmekte çok başarılı değildir.</a:t>
            </a:r>
          </a:p>
          <a:p>
            <a:endParaRPr lang="tr-TR" dirty="0">
              <a:solidFill>
                <a:schemeClr val="tx1"/>
              </a:solidFill>
              <a:latin typeface="charter"/>
            </a:endParaRPr>
          </a:p>
        </p:txBody>
      </p:sp>
    </p:spTree>
    <p:extLst>
      <p:ext uri="{BB962C8B-B14F-4D97-AF65-F5344CB8AC3E}">
        <p14:creationId xmlns:p14="http://schemas.microsoft.com/office/powerpoint/2010/main" val="3568265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69E3C2-4219-4A6E-B13C-621A45CF6084}"/>
              </a:ext>
            </a:extLst>
          </p:cNvPr>
          <p:cNvSpPr>
            <a:spLocks noGrp="1"/>
          </p:cNvSpPr>
          <p:nvPr>
            <p:ph type="title"/>
          </p:nvPr>
        </p:nvSpPr>
        <p:spPr/>
        <p:txBody>
          <a:bodyPr/>
          <a:lstStyle/>
          <a:p>
            <a:r>
              <a:rPr lang="tr-TR" dirty="0"/>
              <a:t>KARAR AĞAÇLARININ YAPAY ZEKA İÇİN ÖNEMİ</a:t>
            </a:r>
          </a:p>
        </p:txBody>
      </p:sp>
      <p:sp>
        <p:nvSpPr>
          <p:cNvPr id="3" name="İçerik Yer Tutucusu 2">
            <a:extLst>
              <a:ext uri="{FF2B5EF4-FFF2-40B4-BE49-F238E27FC236}">
                <a16:creationId xmlns:a16="http://schemas.microsoft.com/office/drawing/2014/main" id="{CD7B66CD-574E-4213-811F-4D7340A3B68D}"/>
              </a:ext>
            </a:extLst>
          </p:cNvPr>
          <p:cNvSpPr>
            <a:spLocks noGrp="1"/>
          </p:cNvSpPr>
          <p:nvPr>
            <p:ph idx="1"/>
          </p:nvPr>
        </p:nvSpPr>
        <p:spPr>
          <a:xfrm>
            <a:off x="457200" y="1825625"/>
            <a:ext cx="6822489" cy="4351338"/>
          </a:xfrm>
        </p:spPr>
        <p:txBody>
          <a:bodyPr>
            <a:normAutofit fontScale="92500" lnSpcReduction="10000"/>
          </a:bodyPr>
          <a:lstStyle/>
          <a:p>
            <a:r>
              <a:rPr lang="tr-TR" dirty="0">
                <a:solidFill>
                  <a:schemeClr val="tx1">
                    <a:lumMod val="95000"/>
                    <a:lumOff val="5000"/>
                  </a:schemeClr>
                </a:solidFill>
                <a:latin typeface="Vardana"/>
              </a:rPr>
              <a:t>Makine öğrenmesi uzun bir süreç olduğu için bu anlamda karar ağaçları oluşturma süresi hızlı olduğundan dolayı yapay zekaya önemli bir katkı sağlar.</a:t>
            </a:r>
            <a:r>
              <a:rPr lang="tr-TR" b="1" i="0" dirty="0">
                <a:solidFill>
                  <a:srgbClr val="000000"/>
                </a:solidFill>
                <a:effectLst/>
                <a:latin typeface="Vardana"/>
              </a:rPr>
              <a:t> </a:t>
            </a:r>
            <a:endParaRPr lang="tr-TR" b="1" dirty="0">
              <a:solidFill>
                <a:srgbClr val="000000"/>
              </a:solidFill>
              <a:latin typeface="Vardana"/>
            </a:endParaRPr>
          </a:p>
          <a:p>
            <a:r>
              <a:rPr lang="tr-TR" dirty="0">
                <a:solidFill>
                  <a:schemeClr val="tx1">
                    <a:lumMod val="95000"/>
                    <a:lumOff val="5000"/>
                  </a:schemeClr>
                </a:solidFill>
                <a:latin typeface="Vardana"/>
              </a:rPr>
              <a:t>Makine öğrenmesi matematiksel olarak ifade etmekte güçlük çektiğimiz fakat mantıksal ilişkinin var olduğuna emin olduğumuz durumlarda kullanılmaktadır, karar ağaçları kolayca yorumlanabildiği için yapay zekaya katkı sağlar.</a:t>
            </a:r>
          </a:p>
        </p:txBody>
      </p:sp>
      <p:pic>
        <p:nvPicPr>
          <p:cNvPr id="5" name="Resim 4" descr="metin içeren bir resim&#10;&#10;Açıklama otomatik olarak oluşturuldu">
            <a:extLst>
              <a:ext uri="{FF2B5EF4-FFF2-40B4-BE49-F238E27FC236}">
                <a16:creationId xmlns:a16="http://schemas.microsoft.com/office/drawing/2014/main" id="{6B83AC6A-8D53-442F-B53F-57859DC8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035" y="2228295"/>
            <a:ext cx="4944862" cy="3124940"/>
          </a:xfrm>
          <a:prstGeom prst="rect">
            <a:avLst/>
          </a:prstGeom>
        </p:spPr>
      </p:pic>
    </p:spTree>
    <p:extLst>
      <p:ext uri="{BB962C8B-B14F-4D97-AF65-F5344CB8AC3E}">
        <p14:creationId xmlns:p14="http://schemas.microsoft.com/office/powerpoint/2010/main" val="2613905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D09BB1-0D43-489F-A43C-6B9245704DAD}"/>
              </a:ext>
            </a:extLst>
          </p:cNvPr>
          <p:cNvSpPr>
            <a:spLocks noGrp="1"/>
          </p:cNvSpPr>
          <p:nvPr>
            <p:ph type="title"/>
          </p:nvPr>
        </p:nvSpPr>
        <p:spPr/>
        <p:txBody>
          <a:bodyPr/>
          <a:lstStyle/>
          <a:p>
            <a:r>
              <a:rPr lang="tr-TR" dirty="0"/>
              <a:t>KARAR AĞAÇLARININ YAPAY ZEKA İÇİN ÖNEMİ</a:t>
            </a:r>
          </a:p>
        </p:txBody>
      </p:sp>
      <p:sp>
        <p:nvSpPr>
          <p:cNvPr id="3" name="İçerik Yer Tutucusu 2">
            <a:extLst>
              <a:ext uri="{FF2B5EF4-FFF2-40B4-BE49-F238E27FC236}">
                <a16:creationId xmlns:a16="http://schemas.microsoft.com/office/drawing/2014/main" id="{83FFBAFB-DEA7-43D9-B766-8FFB9873E0B7}"/>
              </a:ext>
            </a:extLst>
          </p:cNvPr>
          <p:cNvSpPr>
            <a:spLocks noGrp="1"/>
          </p:cNvSpPr>
          <p:nvPr>
            <p:ph idx="1"/>
          </p:nvPr>
        </p:nvSpPr>
        <p:spPr>
          <a:xfrm>
            <a:off x="457200" y="1825625"/>
            <a:ext cx="11527654" cy="4351338"/>
          </a:xfrm>
        </p:spPr>
        <p:txBody>
          <a:bodyPr/>
          <a:lstStyle/>
          <a:p>
            <a:r>
              <a:rPr lang="tr-TR" b="0" i="0" dirty="0">
                <a:solidFill>
                  <a:srgbClr val="292929"/>
                </a:solidFill>
                <a:effectLst/>
                <a:latin typeface="Vardana"/>
              </a:rPr>
              <a:t>Karar ağaçları, veri madenciliğinde </a:t>
            </a:r>
            <a:r>
              <a:rPr lang="tr-TR" b="0" i="0" dirty="0" err="1">
                <a:solidFill>
                  <a:srgbClr val="292929"/>
                </a:solidFill>
                <a:effectLst/>
                <a:latin typeface="Vardana"/>
              </a:rPr>
              <a:t>tahminleyici</a:t>
            </a:r>
            <a:r>
              <a:rPr lang="tr-TR" b="0" i="0" dirty="0">
                <a:solidFill>
                  <a:srgbClr val="292929"/>
                </a:solidFill>
                <a:effectLst/>
                <a:latin typeface="Vardana"/>
              </a:rPr>
              <a:t> ve tanımlayıcı niteliklere  sahip olması, uygulamasının ve değerlendirilmesinin kolay oluşu, güvenilirlik düzeylerinin yüksek olması ve bilgisayar sistemlerindeki depolama ünitelerinde kolay entegre edilebilmeleri sebebiyle yapay zeka için önemlidir.</a:t>
            </a:r>
            <a:endParaRPr lang="tr-TR" dirty="0">
              <a:latin typeface="Vardana"/>
            </a:endParaRPr>
          </a:p>
        </p:txBody>
      </p:sp>
    </p:spTree>
    <p:extLst>
      <p:ext uri="{BB962C8B-B14F-4D97-AF65-F5344CB8AC3E}">
        <p14:creationId xmlns:p14="http://schemas.microsoft.com/office/powerpoint/2010/main" val="1539368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35F7A6-0001-461C-A128-B682A4E2E4EA}"/>
              </a:ext>
            </a:extLst>
          </p:cNvPr>
          <p:cNvSpPr>
            <a:spLocks noGrp="1"/>
          </p:cNvSpPr>
          <p:nvPr>
            <p:ph type="title"/>
          </p:nvPr>
        </p:nvSpPr>
        <p:spPr>
          <a:xfrm>
            <a:off x="457200" y="431114"/>
            <a:ext cx="10722932" cy="1011188"/>
          </a:xfrm>
        </p:spPr>
        <p:txBody>
          <a:bodyPr>
            <a:normAutofit fontScale="90000"/>
          </a:bodyPr>
          <a:lstStyle/>
          <a:p>
            <a:r>
              <a:rPr lang="tr-TR" dirty="0"/>
              <a:t>ÖRNEK : CART ALGORİTMASIYLA GİNİ DEĞERİNİ KULLANARAK KARAR AĞACI OLUŞTURMA</a:t>
            </a:r>
          </a:p>
        </p:txBody>
      </p:sp>
      <p:pic>
        <p:nvPicPr>
          <p:cNvPr id="5" name="Resim 4">
            <a:extLst>
              <a:ext uri="{FF2B5EF4-FFF2-40B4-BE49-F238E27FC236}">
                <a16:creationId xmlns:a16="http://schemas.microsoft.com/office/drawing/2014/main" id="{89CC77DA-F91C-45B3-B9C1-56A528D4F7AE}"/>
              </a:ext>
            </a:extLst>
          </p:cNvPr>
          <p:cNvPicPr>
            <a:picLocks noChangeAspect="1"/>
          </p:cNvPicPr>
          <p:nvPr/>
        </p:nvPicPr>
        <p:blipFill>
          <a:blip r:embed="rId2"/>
          <a:stretch>
            <a:fillRect/>
          </a:stretch>
        </p:blipFill>
        <p:spPr>
          <a:xfrm>
            <a:off x="0" y="1762812"/>
            <a:ext cx="12191999" cy="3941437"/>
          </a:xfrm>
          <a:prstGeom prst="rect">
            <a:avLst/>
          </a:prstGeom>
        </p:spPr>
      </p:pic>
      <p:sp>
        <p:nvSpPr>
          <p:cNvPr id="6" name="Metin kutusu 5">
            <a:extLst>
              <a:ext uri="{FF2B5EF4-FFF2-40B4-BE49-F238E27FC236}">
                <a16:creationId xmlns:a16="http://schemas.microsoft.com/office/drawing/2014/main" id="{BD1D3E7E-0B6E-432C-A17B-DAAEE56B8054}"/>
              </a:ext>
            </a:extLst>
          </p:cNvPr>
          <p:cNvSpPr txBox="1"/>
          <p:nvPr/>
        </p:nvSpPr>
        <p:spPr>
          <a:xfrm>
            <a:off x="617455" y="5851449"/>
            <a:ext cx="11081210" cy="461665"/>
          </a:xfrm>
          <a:prstGeom prst="rect">
            <a:avLst/>
          </a:prstGeom>
          <a:noFill/>
        </p:spPr>
        <p:txBody>
          <a:bodyPr wrap="square" rtlCol="0">
            <a:spAutoFit/>
          </a:bodyPr>
          <a:lstStyle/>
          <a:p>
            <a:r>
              <a:rPr lang="tr-TR" sz="2400" b="0" i="0" dirty="0">
                <a:solidFill>
                  <a:srgbClr val="292929"/>
                </a:solidFill>
                <a:effectLst/>
                <a:latin typeface="charter"/>
              </a:rPr>
              <a:t>Kök (</a:t>
            </a:r>
            <a:r>
              <a:rPr lang="tr-TR" sz="2400" b="0" i="0" dirty="0" err="1">
                <a:solidFill>
                  <a:srgbClr val="292929"/>
                </a:solidFill>
                <a:effectLst/>
                <a:latin typeface="charter"/>
              </a:rPr>
              <a:t>root</a:t>
            </a:r>
            <a:r>
              <a:rPr lang="tr-TR" sz="2400" b="0" i="0" dirty="0">
                <a:solidFill>
                  <a:srgbClr val="292929"/>
                </a:solidFill>
                <a:effectLst/>
                <a:latin typeface="charter"/>
              </a:rPr>
              <a:t>) hücreyi bulabilmek için her düğüm için </a:t>
            </a:r>
            <a:r>
              <a:rPr lang="tr-TR" sz="2400" b="0" i="0" dirty="0" err="1">
                <a:solidFill>
                  <a:srgbClr val="292929"/>
                </a:solidFill>
                <a:effectLst/>
                <a:latin typeface="charter"/>
              </a:rPr>
              <a:t>Gini</a:t>
            </a:r>
            <a:r>
              <a:rPr lang="tr-TR" sz="2400" b="0" i="0" dirty="0">
                <a:solidFill>
                  <a:srgbClr val="292929"/>
                </a:solidFill>
                <a:effectLst/>
                <a:latin typeface="charter"/>
              </a:rPr>
              <a:t> değerini hesaplamamız gerekiyor.</a:t>
            </a:r>
            <a:r>
              <a:rPr lang="tr-TR" sz="2400" dirty="0"/>
              <a:t> </a:t>
            </a:r>
          </a:p>
        </p:txBody>
      </p:sp>
    </p:spTree>
    <p:extLst>
      <p:ext uri="{BB962C8B-B14F-4D97-AF65-F5344CB8AC3E}">
        <p14:creationId xmlns:p14="http://schemas.microsoft.com/office/powerpoint/2010/main" val="2853925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F1C6C6D-4586-428F-831B-39BEF5DF3314}"/>
              </a:ext>
            </a:extLst>
          </p:cNvPr>
          <p:cNvSpPr>
            <a:spLocks noGrp="1"/>
          </p:cNvSpPr>
          <p:nvPr>
            <p:ph idx="1"/>
          </p:nvPr>
        </p:nvSpPr>
        <p:spPr>
          <a:xfrm>
            <a:off x="197963" y="4766907"/>
            <a:ext cx="11651530" cy="1871970"/>
          </a:xfrm>
        </p:spPr>
        <p:txBody>
          <a:bodyPr>
            <a:noAutofit/>
          </a:bodyPr>
          <a:lstStyle/>
          <a:p>
            <a:r>
              <a:rPr lang="tr-TR" sz="1800" b="0" i="0" dirty="0">
                <a:solidFill>
                  <a:srgbClr val="292929"/>
                </a:solidFill>
                <a:effectLst/>
                <a:latin typeface="charter"/>
              </a:rPr>
              <a:t>Maaş için inceleyelim. Öncelikle “Evet/Hayır” olarak ağacımızı ikiye ayırıyoruz. Maaş 50.000 $’dan fazla olduğunda; 512 kişinin 478'i işi kabul ederken 34 kişi işi reddediyor. Ardından 1 - maaş 50.000 $’dan yüksek iken işin kabul edilme olasılığı - maaş 50.000 $’dan yüksek iken işin reddedilme olasılığı işlemini yaparak cevabı “Evet” olanların </a:t>
            </a:r>
            <a:r>
              <a:rPr lang="tr-TR" sz="1800" b="0" i="0" dirty="0" err="1">
                <a:solidFill>
                  <a:srgbClr val="292929"/>
                </a:solidFill>
                <a:effectLst/>
                <a:latin typeface="charter"/>
              </a:rPr>
              <a:t>Gini</a:t>
            </a:r>
            <a:r>
              <a:rPr lang="tr-TR" sz="1800" b="0" i="0" dirty="0">
                <a:solidFill>
                  <a:srgbClr val="292929"/>
                </a:solidFill>
                <a:effectLst/>
                <a:latin typeface="charter"/>
              </a:rPr>
              <a:t> değerini bulmuş oluyoruz. Aynı işlemi cevabı “Hayır” olanlar için tekrarlıyoruz. Son olarak (işi kabul edenlerin veri setindeki oranı * işi kabul edenlerin </a:t>
            </a:r>
            <a:r>
              <a:rPr lang="tr-TR" sz="1800" b="0" i="0" dirty="0" err="1">
                <a:solidFill>
                  <a:srgbClr val="292929"/>
                </a:solidFill>
                <a:effectLst/>
                <a:latin typeface="charter"/>
              </a:rPr>
              <a:t>Gini</a:t>
            </a:r>
            <a:r>
              <a:rPr lang="tr-TR" sz="1800" b="0" i="0" dirty="0">
                <a:solidFill>
                  <a:srgbClr val="292929"/>
                </a:solidFill>
                <a:effectLst/>
                <a:latin typeface="charter"/>
              </a:rPr>
              <a:t> değeri) + (işi reddedenlerin veri setindeki oranı * işi reddedenlerin </a:t>
            </a:r>
            <a:r>
              <a:rPr lang="tr-TR" sz="1800" b="0" i="0" dirty="0" err="1">
                <a:solidFill>
                  <a:srgbClr val="292929"/>
                </a:solidFill>
                <a:effectLst/>
                <a:latin typeface="charter"/>
              </a:rPr>
              <a:t>Gini</a:t>
            </a:r>
            <a:r>
              <a:rPr lang="tr-TR" sz="1800" b="0" i="0" dirty="0">
                <a:solidFill>
                  <a:srgbClr val="292929"/>
                </a:solidFill>
                <a:effectLst/>
                <a:latin typeface="charter"/>
              </a:rPr>
              <a:t> değeri) işlemini yapıyoruz ve maaş için 0,1278 değerini buluyoruz.</a:t>
            </a:r>
            <a:endParaRPr lang="tr-TR" sz="1800" dirty="0"/>
          </a:p>
        </p:txBody>
      </p:sp>
      <p:pic>
        <p:nvPicPr>
          <p:cNvPr id="5" name="Resim 4">
            <a:extLst>
              <a:ext uri="{FF2B5EF4-FFF2-40B4-BE49-F238E27FC236}">
                <a16:creationId xmlns:a16="http://schemas.microsoft.com/office/drawing/2014/main" id="{77CBB8D7-3911-425E-AE9D-083AEB1C1B1A}"/>
              </a:ext>
            </a:extLst>
          </p:cNvPr>
          <p:cNvPicPr>
            <a:picLocks noChangeAspect="1"/>
          </p:cNvPicPr>
          <p:nvPr/>
        </p:nvPicPr>
        <p:blipFill>
          <a:blip r:embed="rId2"/>
          <a:stretch>
            <a:fillRect/>
          </a:stretch>
        </p:blipFill>
        <p:spPr>
          <a:xfrm>
            <a:off x="1322231" y="0"/>
            <a:ext cx="9282923" cy="4766906"/>
          </a:xfrm>
          <a:prstGeom prst="rect">
            <a:avLst/>
          </a:prstGeom>
        </p:spPr>
      </p:pic>
    </p:spTree>
    <p:extLst>
      <p:ext uri="{BB962C8B-B14F-4D97-AF65-F5344CB8AC3E}">
        <p14:creationId xmlns:p14="http://schemas.microsoft.com/office/powerpoint/2010/main" val="106606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C4DFA4-B256-4AD2-B815-2ECDEBE1E52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A6ED365-0EDE-4A3D-9D74-D760A1549653}"/>
              </a:ext>
            </a:extLst>
          </p:cNvPr>
          <p:cNvSpPr>
            <a:spLocks noGrp="1"/>
          </p:cNvSpPr>
          <p:nvPr>
            <p:ph idx="1"/>
          </p:nvPr>
        </p:nvSpPr>
        <p:spPr>
          <a:xfrm>
            <a:off x="457200" y="4062953"/>
            <a:ext cx="10722932" cy="2208278"/>
          </a:xfrm>
        </p:spPr>
        <p:txBody>
          <a:bodyPr/>
          <a:lstStyle/>
          <a:p>
            <a:r>
              <a:rPr lang="tr-TR" b="0" i="0" dirty="0">
                <a:solidFill>
                  <a:srgbClr val="292929"/>
                </a:solidFill>
                <a:effectLst/>
                <a:latin typeface="charter"/>
              </a:rPr>
              <a:t>Değerlere baktığımızda 0'a en yakın olanın Maaş olduğunu görüyoruz. Bu bize Maaş düğümü ile yapılan ayrımın veri setini diğerlerine göre daha iyi ayrıştırdığını gösteriyor. Bu yüzden kök (</a:t>
            </a:r>
            <a:r>
              <a:rPr lang="tr-TR" b="0" i="0" dirty="0" err="1">
                <a:solidFill>
                  <a:srgbClr val="292929"/>
                </a:solidFill>
                <a:effectLst/>
                <a:latin typeface="charter"/>
              </a:rPr>
              <a:t>root</a:t>
            </a:r>
            <a:r>
              <a:rPr lang="tr-TR" b="0" i="0" dirty="0">
                <a:solidFill>
                  <a:srgbClr val="292929"/>
                </a:solidFill>
                <a:effectLst/>
                <a:latin typeface="charter"/>
              </a:rPr>
              <a:t>) hücre olarak Maaş düğümünü seçiyoruz.</a:t>
            </a:r>
            <a:endParaRPr lang="tr-TR" dirty="0"/>
          </a:p>
        </p:txBody>
      </p:sp>
      <p:pic>
        <p:nvPicPr>
          <p:cNvPr id="5" name="Resim 4">
            <a:extLst>
              <a:ext uri="{FF2B5EF4-FFF2-40B4-BE49-F238E27FC236}">
                <a16:creationId xmlns:a16="http://schemas.microsoft.com/office/drawing/2014/main" id="{2073DE05-E6DE-4751-9213-D19CCF294A0D}"/>
              </a:ext>
            </a:extLst>
          </p:cNvPr>
          <p:cNvPicPr>
            <a:picLocks noChangeAspect="1"/>
          </p:cNvPicPr>
          <p:nvPr/>
        </p:nvPicPr>
        <p:blipFill>
          <a:blip r:embed="rId2"/>
          <a:stretch>
            <a:fillRect/>
          </a:stretch>
        </p:blipFill>
        <p:spPr>
          <a:xfrm>
            <a:off x="100012" y="3290"/>
            <a:ext cx="11991975" cy="3867150"/>
          </a:xfrm>
          <a:prstGeom prst="rect">
            <a:avLst/>
          </a:prstGeom>
        </p:spPr>
      </p:pic>
    </p:spTree>
    <p:extLst>
      <p:ext uri="{BB962C8B-B14F-4D97-AF65-F5344CB8AC3E}">
        <p14:creationId xmlns:p14="http://schemas.microsoft.com/office/powerpoint/2010/main" val="371799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BED903-D91B-43A9-9C68-78E99EE57AF4}"/>
              </a:ext>
            </a:extLst>
          </p:cNvPr>
          <p:cNvSpPr>
            <a:spLocks noGrp="1"/>
          </p:cNvSpPr>
          <p:nvPr>
            <p:ph type="title"/>
          </p:nvPr>
        </p:nvSpPr>
        <p:spPr/>
        <p:txBody>
          <a:bodyPr/>
          <a:lstStyle/>
          <a:p>
            <a:r>
              <a:rPr lang="tr-TR" dirty="0"/>
              <a:t> KARAR AĞACI NEDİR ?</a:t>
            </a:r>
          </a:p>
        </p:txBody>
      </p:sp>
      <p:sp>
        <p:nvSpPr>
          <p:cNvPr id="3" name="İçerik Yer Tutucusu 2">
            <a:extLst>
              <a:ext uri="{FF2B5EF4-FFF2-40B4-BE49-F238E27FC236}">
                <a16:creationId xmlns:a16="http://schemas.microsoft.com/office/drawing/2014/main" id="{AD954992-D434-4151-A2F7-AB2A4DF56515}"/>
              </a:ext>
            </a:extLst>
          </p:cNvPr>
          <p:cNvSpPr>
            <a:spLocks noGrp="1"/>
          </p:cNvSpPr>
          <p:nvPr>
            <p:ph idx="1"/>
          </p:nvPr>
        </p:nvSpPr>
        <p:spPr>
          <a:xfrm>
            <a:off x="457200" y="1825625"/>
            <a:ext cx="6769223" cy="4351338"/>
          </a:xfrm>
        </p:spPr>
        <p:txBody>
          <a:bodyPr>
            <a:normAutofit fontScale="85000" lnSpcReduction="20000"/>
          </a:bodyPr>
          <a:lstStyle/>
          <a:p>
            <a:r>
              <a:rPr lang="tr-TR" dirty="0">
                <a:solidFill>
                  <a:schemeClr val="tx1"/>
                </a:solidFill>
                <a:latin typeface="Verdana" panose="020B0604030504040204" pitchFamily="34" charset="0"/>
                <a:ea typeface="Verdana" panose="020B0604030504040204" pitchFamily="34" charset="0"/>
              </a:rPr>
              <a:t>Karar ağacı farklı durumlar hakkında, farklı koşullara uygun olarak kararlar alınmasını ve çıkarımlar yapılmasını sağlayan şemaya verilen addır. Karar ağaçlarının en tepesinde </a:t>
            </a:r>
            <a:r>
              <a:rPr lang="tr-TR" dirty="0" err="1">
                <a:solidFill>
                  <a:schemeClr val="tx1"/>
                </a:solidFill>
                <a:latin typeface="Verdana" panose="020B0604030504040204" pitchFamily="34" charset="0"/>
                <a:ea typeface="Verdana" panose="020B0604030504040204" pitchFamily="34" charset="0"/>
              </a:rPr>
              <a:t>node</a:t>
            </a:r>
            <a:r>
              <a:rPr lang="tr-TR" dirty="0">
                <a:solidFill>
                  <a:schemeClr val="tx1"/>
                </a:solidFill>
                <a:latin typeface="Verdana" panose="020B0604030504040204" pitchFamily="34" charset="0"/>
                <a:ea typeface="Verdana" panose="020B0604030504040204" pitchFamily="34" charset="0"/>
              </a:rPr>
              <a:t> (kök) düğüm bulunur. Karar ağacı kök düğümden başlanarak farklı koşulların kök düğüm üzerinden tıpkı bir ağaç gibi dallanması ile oluşur. Her düğüm farklı bir koşulu ifade eder. Düğüm sayısı arttıkça karar ağacının karmaşıklığı da aynı oranda artar. </a:t>
            </a:r>
            <a:endParaRPr lang="tr-TR" dirty="0">
              <a:solidFill>
                <a:schemeClr val="tx1"/>
              </a:solidFill>
            </a:endParaRPr>
          </a:p>
        </p:txBody>
      </p:sp>
      <p:pic>
        <p:nvPicPr>
          <p:cNvPr id="5" name="Resim 4">
            <a:extLst>
              <a:ext uri="{FF2B5EF4-FFF2-40B4-BE49-F238E27FC236}">
                <a16:creationId xmlns:a16="http://schemas.microsoft.com/office/drawing/2014/main" id="{F04C5A12-1EC4-4353-8C2A-C4CC82B5A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902" y="1825625"/>
            <a:ext cx="5073445" cy="3802275"/>
          </a:xfrm>
          <a:prstGeom prst="rect">
            <a:avLst/>
          </a:prstGeom>
        </p:spPr>
      </p:pic>
    </p:spTree>
    <p:extLst>
      <p:ext uri="{BB962C8B-B14F-4D97-AF65-F5344CB8AC3E}">
        <p14:creationId xmlns:p14="http://schemas.microsoft.com/office/powerpoint/2010/main" val="26959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842AF1-8F6B-42A1-8937-738D631964CD}"/>
              </a:ext>
            </a:extLst>
          </p:cNvPr>
          <p:cNvSpPr>
            <a:spLocks noGrp="1"/>
          </p:cNvSpPr>
          <p:nvPr>
            <p:ph idx="1"/>
          </p:nvPr>
        </p:nvSpPr>
        <p:spPr>
          <a:xfrm>
            <a:off x="447773" y="175934"/>
            <a:ext cx="10722932" cy="4351338"/>
          </a:xfrm>
        </p:spPr>
        <p:txBody>
          <a:bodyPr/>
          <a:lstStyle/>
          <a:p>
            <a:r>
              <a:rPr lang="tr-TR" b="1" i="1" dirty="0">
                <a:solidFill>
                  <a:srgbClr val="292929"/>
                </a:solidFill>
                <a:effectLst/>
                <a:latin typeface="charter"/>
              </a:rPr>
              <a:t>Kök hücreden sonra hangisinin geleceğine de aynı şekilde karar veriyoruz. </a:t>
            </a:r>
            <a:endParaRPr lang="tr-TR" dirty="0"/>
          </a:p>
        </p:txBody>
      </p:sp>
      <p:pic>
        <p:nvPicPr>
          <p:cNvPr id="5" name="Resim 4">
            <a:extLst>
              <a:ext uri="{FF2B5EF4-FFF2-40B4-BE49-F238E27FC236}">
                <a16:creationId xmlns:a16="http://schemas.microsoft.com/office/drawing/2014/main" id="{D0A9551D-B73B-42CF-9B32-D60E444D1919}"/>
              </a:ext>
            </a:extLst>
          </p:cNvPr>
          <p:cNvPicPr>
            <a:picLocks noChangeAspect="1"/>
          </p:cNvPicPr>
          <p:nvPr/>
        </p:nvPicPr>
        <p:blipFill>
          <a:blip r:embed="rId2"/>
          <a:stretch>
            <a:fillRect/>
          </a:stretch>
        </p:blipFill>
        <p:spPr>
          <a:xfrm>
            <a:off x="733425" y="1361493"/>
            <a:ext cx="9928290" cy="5377444"/>
          </a:xfrm>
          <a:prstGeom prst="rect">
            <a:avLst/>
          </a:prstGeom>
        </p:spPr>
      </p:pic>
    </p:spTree>
    <p:extLst>
      <p:ext uri="{BB962C8B-B14F-4D97-AF65-F5344CB8AC3E}">
        <p14:creationId xmlns:p14="http://schemas.microsoft.com/office/powerpoint/2010/main" val="59494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3F3DBA-5021-49A3-9140-9CB2F0752F18}"/>
              </a:ext>
            </a:extLst>
          </p:cNvPr>
          <p:cNvSpPr>
            <a:spLocks noGrp="1"/>
          </p:cNvSpPr>
          <p:nvPr>
            <p:ph type="title"/>
          </p:nvPr>
        </p:nvSpPr>
        <p:spPr/>
        <p:txBody>
          <a:bodyPr/>
          <a:lstStyle/>
          <a:p>
            <a:r>
              <a:rPr lang="tr-TR" dirty="0"/>
              <a:t>ÖRNEK : ID3 ALGORİTMASIYLA KARAR AĞACI OLUŞTURMA</a:t>
            </a:r>
          </a:p>
        </p:txBody>
      </p:sp>
      <p:pic>
        <p:nvPicPr>
          <p:cNvPr id="5" name="Resim 4">
            <a:extLst>
              <a:ext uri="{FF2B5EF4-FFF2-40B4-BE49-F238E27FC236}">
                <a16:creationId xmlns:a16="http://schemas.microsoft.com/office/drawing/2014/main" id="{3BF5C506-05DA-49DE-98AD-45C1C86338A4}"/>
              </a:ext>
            </a:extLst>
          </p:cNvPr>
          <p:cNvPicPr>
            <a:picLocks noChangeAspect="1"/>
          </p:cNvPicPr>
          <p:nvPr/>
        </p:nvPicPr>
        <p:blipFill>
          <a:blip r:embed="rId2"/>
          <a:stretch>
            <a:fillRect/>
          </a:stretch>
        </p:blipFill>
        <p:spPr>
          <a:xfrm>
            <a:off x="548423" y="2195511"/>
            <a:ext cx="6540533" cy="3611566"/>
          </a:xfrm>
          <a:prstGeom prst="rect">
            <a:avLst/>
          </a:prstGeom>
        </p:spPr>
      </p:pic>
      <p:pic>
        <p:nvPicPr>
          <p:cNvPr id="7" name="Resim 6">
            <a:extLst>
              <a:ext uri="{FF2B5EF4-FFF2-40B4-BE49-F238E27FC236}">
                <a16:creationId xmlns:a16="http://schemas.microsoft.com/office/drawing/2014/main" id="{959FC0CD-E65B-4518-83C6-53ECD468CD14}"/>
              </a:ext>
            </a:extLst>
          </p:cNvPr>
          <p:cNvPicPr>
            <a:picLocks noChangeAspect="1"/>
          </p:cNvPicPr>
          <p:nvPr/>
        </p:nvPicPr>
        <p:blipFill>
          <a:blip r:embed="rId3"/>
          <a:stretch>
            <a:fillRect/>
          </a:stretch>
        </p:blipFill>
        <p:spPr>
          <a:xfrm>
            <a:off x="8246637" y="2603604"/>
            <a:ext cx="2486025" cy="2143125"/>
          </a:xfrm>
          <a:prstGeom prst="rect">
            <a:avLst/>
          </a:prstGeom>
        </p:spPr>
      </p:pic>
    </p:spTree>
    <p:extLst>
      <p:ext uri="{BB962C8B-B14F-4D97-AF65-F5344CB8AC3E}">
        <p14:creationId xmlns:p14="http://schemas.microsoft.com/office/powerpoint/2010/main" val="3616796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E316AB1-E9DD-4008-8BF8-8748354ED860}"/>
              </a:ext>
            </a:extLst>
          </p:cNvPr>
          <p:cNvSpPr>
            <a:spLocks noGrp="1"/>
          </p:cNvSpPr>
          <p:nvPr>
            <p:ph idx="1"/>
          </p:nvPr>
        </p:nvSpPr>
        <p:spPr>
          <a:xfrm>
            <a:off x="560895" y="232495"/>
            <a:ext cx="10722932" cy="4351338"/>
          </a:xfrm>
        </p:spPr>
        <p:txBody>
          <a:bodyPr>
            <a:normAutofit/>
          </a:bodyPr>
          <a:lstStyle/>
          <a:p>
            <a:r>
              <a:rPr lang="tr-TR" sz="2000" b="0" i="0" dirty="0">
                <a:solidFill>
                  <a:srgbClr val="292929"/>
                </a:solidFill>
                <a:effectLst/>
                <a:latin typeface="charter"/>
              </a:rPr>
              <a:t>Bir sınıf etiketinin gerçekleşme olasılığı (Pi) “ilgili etikete sahip örnek sayısı / veri kümesindeki toplam örnek sayısı” ile hesaplanır. Buna göre Pi olasılıklarının aşağıdaki gibi olduğunu söyleyebiliriz:</a:t>
            </a:r>
          </a:p>
          <a:p>
            <a:endParaRPr lang="tr-TR" sz="2000" dirty="0">
              <a:solidFill>
                <a:srgbClr val="292929"/>
              </a:solidFill>
              <a:latin typeface="charter"/>
            </a:endParaRPr>
          </a:p>
          <a:p>
            <a:endParaRPr lang="tr-TR" sz="2000" dirty="0">
              <a:solidFill>
                <a:srgbClr val="292929"/>
              </a:solidFill>
              <a:latin typeface="charter"/>
            </a:endParaRPr>
          </a:p>
          <a:p>
            <a:endParaRPr lang="tr-TR" sz="2000" dirty="0">
              <a:solidFill>
                <a:srgbClr val="292929"/>
              </a:solidFill>
              <a:latin typeface="charter"/>
            </a:endParaRPr>
          </a:p>
          <a:p>
            <a:r>
              <a:rPr lang="tr-TR" sz="2000" b="0" i="0" dirty="0">
                <a:solidFill>
                  <a:srgbClr val="292929"/>
                </a:solidFill>
                <a:effectLst/>
                <a:latin typeface="charter"/>
              </a:rPr>
              <a:t>Olasılık hesabının tamamlanmasının ardından </a:t>
            </a:r>
            <a:r>
              <a:rPr lang="tr-TR" sz="2000" b="0" i="0" dirty="0" err="1">
                <a:solidFill>
                  <a:srgbClr val="292929"/>
                </a:solidFill>
                <a:effectLst/>
                <a:latin typeface="charter"/>
              </a:rPr>
              <a:t>entropi</a:t>
            </a:r>
            <a:r>
              <a:rPr lang="tr-TR" sz="2000" b="0" i="0" dirty="0">
                <a:solidFill>
                  <a:srgbClr val="292929"/>
                </a:solidFill>
                <a:effectLst/>
                <a:latin typeface="charter"/>
              </a:rPr>
              <a:t> formülü yardımı ile veri kümesinin </a:t>
            </a:r>
            <a:r>
              <a:rPr lang="tr-TR" sz="2000" b="0" i="0" dirty="0" err="1">
                <a:solidFill>
                  <a:srgbClr val="292929"/>
                </a:solidFill>
                <a:effectLst/>
                <a:latin typeface="charter"/>
              </a:rPr>
              <a:t>entropi</a:t>
            </a:r>
            <a:r>
              <a:rPr lang="tr-TR" sz="2000" b="0" i="0" dirty="0">
                <a:solidFill>
                  <a:srgbClr val="292929"/>
                </a:solidFill>
                <a:effectLst/>
                <a:latin typeface="charter"/>
              </a:rPr>
              <a:t> değerini hesaplayalım :</a:t>
            </a:r>
          </a:p>
          <a:p>
            <a:endParaRPr lang="tr-TR" sz="2000" dirty="0">
              <a:solidFill>
                <a:srgbClr val="292929"/>
              </a:solidFill>
              <a:latin typeface="charter"/>
            </a:endParaRPr>
          </a:p>
          <a:p>
            <a:endParaRPr lang="tr-TR" sz="2000" b="0" i="0" dirty="0">
              <a:solidFill>
                <a:srgbClr val="292929"/>
              </a:solidFill>
              <a:effectLst/>
              <a:latin typeface="charter"/>
            </a:endParaRPr>
          </a:p>
          <a:p>
            <a:r>
              <a:rPr lang="tr-TR" sz="1800" b="0" i="0" dirty="0">
                <a:solidFill>
                  <a:srgbClr val="292929"/>
                </a:solidFill>
                <a:effectLst/>
                <a:latin typeface="charter"/>
              </a:rPr>
              <a:t>Böylelikle veri kümesinin </a:t>
            </a:r>
            <a:r>
              <a:rPr lang="tr-TR" sz="1800" b="0" i="0" dirty="0" err="1">
                <a:solidFill>
                  <a:srgbClr val="292929"/>
                </a:solidFill>
                <a:effectLst/>
                <a:latin typeface="charter"/>
              </a:rPr>
              <a:t>entropi</a:t>
            </a:r>
            <a:r>
              <a:rPr lang="tr-TR" sz="1800" b="0" i="0" dirty="0">
                <a:solidFill>
                  <a:srgbClr val="292929"/>
                </a:solidFill>
                <a:effectLst/>
                <a:latin typeface="charter"/>
              </a:rPr>
              <a:t> değerinin 1,571 olduğunu elde ettik.</a:t>
            </a:r>
          </a:p>
          <a:p>
            <a:endParaRPr lang="tr-TR" sz="2000" dirty="0"/>
          </a:p>
        </p:txBody>
      </p:sp>
      <p:pic>
        <p:nvPicPr>
          <p:cNvPr id="5" name="Resim 4">
            <a:extLst>
              <a:ext uri="{FF2B5EF4-FFF2-40B4-BE49-F238E27FC236}">
                <a16:creationId xmlns:a16="http://schemas.microsoft.com/office/drawing/2014/main" id="{B251C877-7C9A-47EC-A147-699BDCDD477F}"/>
              </a:ext>
            </a:extLst>
          </p:cNvPr>
          <p:cNvPicPr>
            <a:picLocks noChangeAspect="1"/>
          </p:cNvPicPr>
          <p:nvPr/>
        </p:nvPicPr>
        <p:blipFill>
          <a:blip r:embed="rId2"/>
          <a:stretch>
            <a:fillRect/>
          </a:stretch>
        </p:blipFill>
        <p:spPr>
          <a:xfrm>
            <a:off x="908174" y="1071513"/>
            <a:ext cx="4172874" cy="1052070"/>
          </a:xfrm>
          <a:prstGeom prst="rect">
            <a:avLst/>
          </a:prstGeom>
        </p:spPr>
      </p:pic>
      <p:pic>
        <p:nvPicPr>
          <p:cNvPr id="7" name="Resim 6">
            <a:extLst>
              <a:ext uri="{FF2B5EF4-FFF2-40B4-BE49-F238E27FC236}">
                <a16:creationId xmlns:a16="http://schemas.microsoft.com/office/drawing/2014/main" id="{E6FF7E1E-A5CE-46FF-86FA-FBCD574C1BDB}"/>
              </a:ext>
            </a:extLst>
          </p:cNvPr>
          <p:cNvPicPr>
            <a:picLocks noChangeAspect="1"/>
          </p:cNvPicPr>
          <p:nvPr/>
        </p:nvPicPr>
        <p:blipFill>
          <a:blip r:embed="rId3"/>
          <a:stretch>
            <a:fillRect/>
          </a:stretch>
        </p:blipFill>
        <p:spPr>
          <a:xfrm>
            <a:off x="908173" y="3224041"/>
            <a:ext cx="8738893" cy="867274"/>
          </a:xfrm>
          <a:prstGeom prst="rect">
            <a:avLst/>
          </a:prstGeom>
        </p:spPr>
      </p:pic>
    </p:spTree>
    <p:extLst>
      <p:ext uri="{BB962C8B-B14F-4D97-AF65-F5344CB8AC3E}">
        <p14:creationId xmlns:p14="http://schemas.microsoft.com/office/powerpoint/2010/main" val="3262458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FA5FEB2-D8F9-4F33-BEFB-6FA72C937EA0}"/>
              </a:ext>
            </a:extLst>
          </p:cNvPr>
          <p:cNvPicPr>
            <a:picLocks noChangeAspect="1"/>
          </p:cNvPicPr>
          <p:nvPr/>
        </p:nvPicPr>
        <p:blipFill>
          <a:blip r:embed="rId2"/>
          <a:stretch>
            <a:fillRect/>
          </a:stretch>
        </p:blipFill>
        <p:spPr>
          <a:xfrm>
            <a:off x="457200" y="199515"/>
            <a:ext cx="5992825" cy="2093427"/>
          </a:xfrm>
          <a:prstGeom prst="rect">
            <a:avLst/>
          </a:prstGeom>
        </p:spPr>
      </p:pic>
      <p:sp>
        <p:nvSpPr>
          <p:cNvPr id="6" name="Rectangle 1">
            <a:extLst>
              <a:ext uri="{FF2B5EF4-FFF2-40B4-BE49-F238E27FC236}">
                <a16:creationId xmlns:a16="http://schemas.microsoft.com/office/drawing/2014/main" id="{CF7111F6-2847-489E-8540-ECFEBD8A8064}"/>
              </a:ext>
            </a:extLst>
          </p:cNvPr>
          <p:cNvSpPr>
            <a:spLocks noGrp="1" noChangeArrowheads="1"/>
          </p:cNvSpPr>
          <p:nvPr>
            <p:ph idx="1"/>
          </p:nvPr>
        </p:nvSpPr>
        <p:spPr bwMode="auto">
          <a:xfrm>
            <a:off x="344078" y="2361866"/>
            <a:ext cx="11184903"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1" i="0" u="none" strike="noStrike" cap="none" normalizeH="0" baseline="0" dirty="0">
                <a:ln>
                  <a:noFill/>
                </a:ln>
                <a:solidFill>
                  <a:srgbClr val="292929"/>
                </a:solidFill>
                <a:effectLst/>
                <a:latin typeface="charter"/>
              </a:rPr>
              <a:t>Bir niteliğin </a:t>
            </a:r>
            <a:r>
              <a:rPr kumimoji="0" lang="tr-TR" altLang="tr-TR" sz="1800" b="1" i="0" u="none" strike="noStrike" cap="none" normalizeH="0" baseline="0" dirty="0" err="1">
                <a:ln>
                  <a:noFill/>
                </a:ln>
                <a:solidFill>
                  <a:srgbClr val="292929"/>
                </a:solidFill>
                <a:effectLst/>
                <a:latin typeface="charter"/>
              </a:rPr>
              <a:t>entropisi</a:t>
            </a:r>
            <a:r>
              <a:rPr kumimoji="0" lang="tr-TR" altLang="tr-TR" sz="1800" b="1" i="0" u="none" strike="noStrike" cap="none" normalizeH="0" baseline="0" dirty="0">
                <a:ln>
                  <a:noFill/>
                </a:ln>
                <a:solidFill>
                  <a:srgbClr val="292929"/>
                </a:solidFill>
                <a:effectLst/>
                <a:latin typeface="charter"/>
              </a:rPr>
              <a:t> hesaplanırken kenarlarının </a:t>
            </a:r>
            <a:r>
              <a:rPr kumimoji="0" lang="tr-TR" altLang="tr-TR" sz="1800" b="1" i="0" u="none" strike="noStrike" cap="none" normalizeH="0" baseline="0" dirty="0" err="1">
                <a:ln>
                  <a:noFill/>
                </a:ln>
                <a:solidFill>
                  <a:srgbClr val="292929"/>
                </a:solidFill>
                <a:effectLst/>
                <a:latin typeface="charter"/>
              </a:rPr>
              <a:t>entropisinin</a:t>
            </a:r>
            <a:r>
              <a:rPr kumimoji="0" lang="tr-TR" altLang="tr-TR" sz="1800" b="1" i="0" u="none" strike="noStrike" cap="none" normalizeH="0" baseline="0" dirty="0">
                <a:ln>
                  <a:noFill/>
                </a:ln>
                <a:solidFill>
                  <a:srgbClr val="292929"/>
                </a:solidFill>
                <a:effectLst/>
                <a:latin typeface="charter"/>
              </a:rPr>
              <a:t> ağırlıklı ortalaması alınır.</a:t>
            </a:r>
            <a:endParaRPr kumimoji="0" lang="tr-TR" altLang="tr-T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rgbClr val="292929"/>
                </a:solidFill>
                <a:effectLst/>
                <a:latin typeface="charter"/>
              </a:rPr>
              <a:t>Tablodaki değerleri kullanarak “Hava Durumu” özniteliğinin ağırlıklı </a:t>
            </a:r>
            <a:r>
              <a:rPr kumimoji="0" lang="tr-TR" altLang="tr-TR" sz="1800" b="0" i="0" u="none" strike="noStrike" cap="none" normalizeH="0" baseline="0" dirty="0" err="1">
                <a:ln>
                  <a:noFill/>
                </a:ln>
                <a:solidFill>
                  <a:srgbClr val="292929"/>
                </a:solidFill>
                <a:effectLst/>
                <a:latin typeface="charter"/>
              </a:rPr>
              <a:t>entropisini</a:t>
            </a:r>
            <a:r>
              <a:rPr kumimoji="0" lang="tr-TR" altLang="tr-TR" sz="1800" b="0" i="0" u="none" strike="noStrike" cap="none" normalizeH="0" baseline="0" dirty="0">
                <a:ln>
                  <a:noFill/>
                </a:ln>
                <a:solidFill>
                  <a:srgbClr val="292929"/>
                </a:solidFill>
                <a:effectLst/>
                <a:latin typeface="charter"/>
              </a:rPr>
              <a:t> hesaplayalım.</a:t>
            </a:r>
            <a:endParaRPr kumimoji="0" lang="tr-TR" altLang="tr-T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rgbClr val="292929"/>
                </a:solidFill>
                <a:effectLst/>
                <a:latin typeface="charter"/>
              </a:rPr>
              <a:t>Öncelikle kenarların </a:t>
            </a:r>
            <a:r>
              <a:rPr kumimoji="0" lang="tr-TR" altLang="tr-TR" sz="1800" b="0" i="0" u="none" strike="noStrike" cap="none" normalizeH="0" baseline="0" dirty="0" err="1">
                <a:ln>
                  <a:noFill/>
                </a:ln>
                <a:solidFill>
                  <a:srgbClr val="292929"/>
                </a:solidFill>
                <a:effectLst/>
                <a:latin typeface="charter"/>
              </a:rPr>
              <a:t>entropisinin</a:t>
            </a:r>
            <a:r>
              <a:rPr kumimoji="0" lang="tr-TR" altLang="tr-TR" sz="1800" b="0" i="0" u="none" strike="noStrike" cap="none" normalizeH="0" baseline="0" dirty="0">
                <a:ln>
                  <a:noFill/>
                </a:ln>
                <a:solidFill>
                  <a:srgbClr val="292929"/>
                </a:solidFill>
                <a:effectLst/>
                <a:latin typeface="charter"/>
              </a:rPr>
              <a:t> hesaplanmasıyla başlayalım.</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lvl="0" indent="0">
              <a:lnSpc>
                <a:spcPct val="100000"/>
              </a:lnSpc>
              <a:buClrTx/>
              <a:buSzTx/>
              <a:buNone/>
            </a:pPr>
            <a:endParaRPr lang="tr-TR" sz="1800" dirty="0"/>
          </a:p>
          <a:p>
            <a:pPr marL="0" lvl="0" indent="0">
              <a:lnSpc>
                <a:spcPct val="100000"/>
              </a:lnSpc>
              <a:buClrTx/>
              <a:buSzTx/>
              <a:buNone/>
            </a:pPr>
            <a:endParaRPr lang="tr-TR" sz="1800" dirty="0"/>
          </a:p>
          <a:p>
            <a:pPr marL="0" lvl="0" indent="0">
              <a:lnSpc>
                <a:spcPct val="100000"/>
              </a:lnSpc>
              <a:buClrTx/>
              <a:buSzTx/>
              <a:buNone/>
            </a:pPr>
            <a:endParaRPr lang="tr-TR" sz="1800" dirty="0"/>
          </a:p>
          <a:p>
            <a:pPr marL="0" lvl="0" indent="0">
              <a:lnSpc>
                <a:spcPct val="100000"/>
              </a:lnSpc>
              <a:buClrTx/>
              <a:buSzTx/>
              <a:buNone/>
            </a:pPr>
            <a:endParaRPr lang="tr-TR" sz="1800" dirty="0"/>
          </a:p>
          <a:p>
            <a:pPr marL="0" lvl="0" indent="0">
              <a:lnSpc>
                <a:spcPct val="100000"/>
              </a:lnSpc>
              <a:buClrTx/>
              <a:buSzTx/>
              <a:buNone/>
            </a:pPr>
            <a:endParaRPr lang="tr-TR" sz="1800" dirty="0"/>
          </a:p>
          <a:p>
            <a:pPr marL="0" lvl="0" indent="0">
              <a:lnSpc>
                <a:spcPct val="100000"/>
              </a:lnSpc>
              <a:buClrTx/>
              <a:buSzTx/>
              <a:buNone/>
            </a:pPr>
            <a:r>
              <a:rPr lang="tr-TR" sz="1800" dirty="0"/>
              <a:t>Kolayca hesaplanan kenar </a:t>
            </a:r>
            <a:r>
              <a:rPr lang="tr-TR" sz="1800" dirty="0" err="1"/>
              <a:t>entropileri</a:t>
            </a:r>
            <a:r>
              <a:rPr lang="tr-TR" sz="1800" dirty="0"/>
              <a:t> değerlerinden sonra, ikinci olarak yapılması gereken kazanç değerlerinin hesaplanması işlemidir.</a:t>
            </a: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solidFill>
                <a:srgbClr val="292929"/>
              </a:solidFill>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endParaRPr>
          </a:p>
        </p:txBody>
      </p:sp>
      <p:pic>
        <p:nvPicPr>
          <p:cNvPr id="8" name="Resim 7">
            <a:extLst>
              <a:ext uri="{FF2B5EF4-FFF2-40B4-BE49-F238E27FC236}">
                <a16:creationId xmlns:a16="http://schemas.microsoft.com/office/drawing/2014/main" id="{1044D268-52FA-4959-8F04-6D5C0D3EFB4F}"/>
              </a:ext>
            </a:extLst>
          </p:cNvPr>
          <p:cNvPicPr>
            <a:picLocks noChangeAspect="1"/>
          </p:cNvPicPr>
          <p:nvPr/>
        </p:nvPicPr>
        <p:blipFill>
          <a:blip r:embed="rId3"/>
          <a:stretch>
            <a:fillRect/>
          </a:stretch>
        </p:blipFill>
        <p:spPr>
          <a:xfrm>
            <a:off x="457200" y="3395974"/>
            <a:ext cx="5591814" cy="1905681"/>
          </a:xfrm>
          <a:prstGeom prst="rect">
            <a:avLst/>
          </a:prstGeom>
        </p:spPr>
      </p:pic>
      <p:pic>
        <p:nvPicPr>
          <p:cNvPr id="10" name="Resim 9">
            <a:extLst>
              <a:ext uri="{FF2B5EF4-FFF2-40B4-BE49-F238E27FC236}">
                <a16:creationId xmlns:a16="http://schemas.microsoft.com/office/drawing/2014/main" id="{1A433874-A0BC-409A-A57B-64842275C12C}"/>
              </a:ext>
            </a:extLst>
          </p:cNvPr>
          <p:cNvPicPr>
            <a:picLocks noChangeAspect="1"/>
          </p:cNvPicPr>
          <p:nvPr/>
        </p:nvPicPr>
        <p:blipFill>
          <a:blip r:embed="rId4"/>
          <a:stretch>
            <a:fillRect/>
          </a:stretch>
        </p:blipFill>
        <p:spPr>
          <a:xfrm>
            <a:off x="344078" y="6077460"/>
            <a:ext cx="11772900" cy="581025"/>
          </a:xfrm>
          <a:prstGeom prst="rect">
            <a:avLst/>
          </a:prstGeom>
        </p:spPr>
      </p:pic>
    </p:spTree>
    <p:extLst>
      <p:ext uri="{BB962C8B-B14F-4D97-AF65-F5344CB8AC3E}">
        <p14:creationId xmlns:p14="http://schemas.microsoft.com/office/powerpoint/2010/main" val="393001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68FCD7C-0F27-4D04-B403-04A1EB9E14AB}"/>
              </a:ext>
            </a:extLst>
          </p:cNvPr>
          <p:cNvSpPr>
            <a:spLocks noGrp="1"/>
          </p:cNvSpPr>
          <p:nvPr>
            <p:ph idx="1"/>
          </p:nvPr>
        </p:nvSpPr>
        <p:spPr>
          <a:xfrm>
            <a:off x="448322" y="254276"/>
            <a:ext cx="10722932" cy="6270811"/>
          </a:xfrm>
        </p:spPr>
        <p:txBody>
          <a:bodyPr>
            <a:normAutofit fontScale="62500" lnSpcReduction="20000"/>
          </a:bodyPr>
          <a:lstStyle/>
          <a:p>
            <a:r>
              <a:rPr lang="tr-TR" sz="3800" b="0" i="0" dirty="0">
                <a:solidFill>
                  <a:srgbClr val="292929"/>
                </a:solidFill>
                <a:effectLst/>
                <a:latin typeface="charter"/>
              </a:rPr>
              <a:t>Böylelikle “Hava Durumu” özniteliğine ait kazanç değeri hesaplanmış oldu. Bu işlem diğer tüm öznitelikler için tekrarlanır ve kazanç değeri en büyük olan öznitelik kök düğüm olarak seçilir. Diğer özniteliklerin kazanç değerleri özetle aşağıdaki gibi listelenebilir.</a:t>
            </a:r>
          </a:p>
          <a:p>
            <a:endParaRPr lang="tr-TR" sz="1800" dirty="0">
              <a:solidFill>
                <a:srgbClr val="292929"/>
              </a:solidFill>
              <a:latin typeface="charter"/>
            </a:endParaRPr>
          </a:p>
          <a:p>
            <a:endParaRPr lang="tr-TR" sz="1800" dirty="0">
              <a:solidFill>
                <a:srgbClr val="292929"/>
              </a:solidFill>
              <a:latin typeface="charter"/>
            </a:endParaRPr>
          </a:p>
          <a:p>
            <a:endParaRPr lang="tr-TR" sz="3300" dirty="0">
              <a:solidFill>
                <a:srgbClr val="292929"/>
              </a:solidFill>
              <a:latin typeface="charter"/>
            </a:endParaRPr>
          </a:p>
          <a:p>
            <a:r>
              <a:rPr lang="tr-TR" sz="3300" b="0" i="0" dirty="0">
                <a:solidFill>
                  <a:srgbClr val="292929"/>
                </a:solidFill>
                <a:effectLst/>
                <a:latin typeface="charter"/>
              </a:rPr>
              <a:t>Elde edilen kazanç değerlerinden görüleceği üzere, “Hava Durumu” düğümü, en çok kazanç sağlayan düğüm olarak “kök düğüm” olmaya hak kazanmıştır!</a:t>
            </a:r>
          </a:p>
          <a:p>
            <a:endParaRPr lang="tr-TR" sz="3300" dirty="0">
              <a:solidFill>
                <a:srgbClr val="292929"/>
              </a:solidFill>
              <a:latin typeface="charter"/>
            </a:endParaRPr>
          </a:p>
          <a:p>
            <a:endParaRPr lang="tr-TR" sz="3300" dirty="0">
              <a:solidFill>
                <a:srgbClr val="292929"/>
              </a:solidFill>
              <a:latin typeface="charter"/>
            </a:endParaRPr>
          </a:p>
          <a:p>
            <a:endParaRPr lang="tr-TR" sz="3300" dirty="0">
              <a:solidFill>
                <a:srgbClr val="292929"/>
              </a:solidFill>
              <a:latin typeface="charter"/>
            </a:endParaRPr>
          </a:p>
          <a:p>
            <a:endParaRPr lang="tr-TR" sz="3300" dirty="0">
              <a:solidFill>
                <a:srgbClr val="292929"/>
              </a:solidFill>
              <a:latin typeface="charter"/>
            </a:endParaRPr>
          </a:p>
          <a:p>
            <a:endParaRPr lang="tr-TR" sz="3300" dirty="0">
              <a:solidFill>
                <a:srgbClr val="292929"/>
              </a:solidFill>
              <a:latin typeface="charter"/>
            </a:endParaRPr>
          </a:p>
          <a:p>
            <a:r>
              <a:rPr lang="tr-TR" sz="3300" b="0" i="0" dirty="0">
                <a:solidFill>
                  <a:srgbClr val="292929"/>
                </a:solidFill>
                <a:effectLst/>
                <a:latin typeface="charter"/>
              </a:rPr>
              <a:t>Bu durumda kök düğümün her bir kenarı için hangi örneklerin geçerli olduğu belirlenir. Her kenar için sistemi ifade edecek veri kümesi bu belirlenen örneklerden oluşur. Bundan sonraki aşamalarda bu veri kümelerinin her biri ayrı bir sistem olarak ele alınır.</a:t>
            </a:r>
            <a:endParaRPr lang="tr-TR" sz="3300" dirty="0"/>
          </a:p>
        </p:txBody>
      </p:sp>
      <p:pic>
        <p:nvPicPr>
          <p:cNvPr id="5" name="Resim 4">
            <a:extLst>
              <a:ext uri="{FF2B5EF4-FFF2-40B4-BE49-F238E27FC236}">
                <a16:creationId xmlns:a16="http://schemas.microsoft.com/office/drawing/2014/main" id="{F0E2DAEB-156A-4060-85F5-E8B861582A86}"/>
              </a:ext>
            </a:extLst>
          </p:cNvPr>
          <p:cNvPicPr>
            <a:picLocks noChangeAspect="1"/>
          </p:cNvPicPr>
          <p:nvPr/>
        </p:nvPicPr>
        <p:blipFill>
          <a:blip r:embed="rId2"/>
          <a:stretch>
            <a:fillRect/>
          </a:stretch>
        </p:blipFill>
        <p:spPr>
          <a:xfrm>
            <a:off x="3758166" y="1407593"/>
            <a:ext cx="3104272" cy="1201457"/>
          </a:xfrm>
          <a:prstGeom prst="rect">
            <a:avLst/>
          </a:prstGeom>
        </p:spPr>
      </p:pic>
      <p:pic>
        <p:nvPicPr>
          <p:cNvPr id="7" name="Resim 6">
            <a:extLst>
              <a:ext uri="{FF2B5EF4-FFF2-40B4-BE49-F238E27FC236}">
                <a16:creationId xmlns:a16="http://schemas.microsoft.com/office/drawing/2014/main" id="{70316DE4-5129-438E-B012-C042374AA4EE}"/>
              </a:ext>
            </a:extLst>
          </p:cNvPr>
          <p:cNvPicPr>
            <a:picLocks noChangeAspect="1"/>
          </p:cNvPicPr>
          <p:nvPr/>
        </p:nvPicPr>
        <p:blipFill>
          <a:blip r:embed="rId3"/>
          <a:stretch>
            <a:fillRect/>
          </a:stretch>
        </p:blipFill>
        <p:spPr>
          <a:xfrm>
            <a:off x="3237297" y="3389681"/>
            <a:ext cx="4273211" cy="2060726"/>
          </a:xfrm>
          <a:prstGeom prst="rect">
            <a:avLst/>
          </a:prstGeom>
        </p:spPr>
      </p:pic>
    </p:spTree>
    <p:extLst>
      <p:ext uri="{BB962C8B-B14F-4D97-AF65-F5344CB8AC3E}">
        <p14:creationId xmlns:p14="http://schemas.microsoft.com/office/powerpoint/2010/main" val="175421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79CC737-F906-459D-8F44-9561AB27BD0C}"/>
              </a:ext>
            </a:extLst>
          </p:cNvPr>
          <p:cNvSpPr>
            <a:spLocks noGrp="1"/>
          </p:cNvSpPr>
          <p:nvPr>
            <p:ph idx="1"/>
          </p:nvPr>
        </p:nvSpPr>
        <p:spPr>
          <a:xfrm>
            <a:off x="457200" y="301840"/>
            <a:ext cx="10722932" cy="6225419"/>
          </a:xfrm>
        </p:spPr>
        <p:txBody>
          <a:bodyPr>
            <a:normAutofit/>
          </a:bodyPr>
          <a:lstStyle/>
          <a:p>
            <a:pPr algn="l"/>
            <a:r>
              <a:rPr lang="tr-TR" sz="1800" b="0" i="0" dirty="0">
                <a:solidFill>
                  <a:srgbClr val="292929"/>
                </a:solidFill>
                <a:effectLst/>
                <a:latin typeface="charter"/>
              </a:rPr>
              <a:t>Algoritmaya geri dönecek olursak bir sonraki aşamada tüm kenarlar için bir sonraki düğüm hesaplanır. Örnek olarak veri kümesindeki </a:t>
            </a:r>
            <a:r>
              <a:rPr lang="tr-TR" sz="1800" b="1" i="0" dirty="0">
                <a:solidFill>
                  <a:srgbClr val="292929"/>
                </a:solidFill>
                <a:effectLst/>
                <a:latin typeface="charter"/>
              </a:rPr>
              <a:t>“Hava Durumu”</a:t>
            </a:r>
            <a:r>
              <a:rPr lang="tr-TR" sz="1800" b="0" i="0" dirty="0">
                <a:solidFill>
                  <a:srgbClr val="292929"/>
                </a:solidFill>
                <a:effectLst/>
                <a:latin typeface="charter"/>
              </a:rPr>
              <a:t> özniteliğinin </a:t>
            </a:r>
            <a:r>
              <a:rPr lang="tr-TR" sz="1800" b="1" i="0" dirty="0">
                <a:solidFill>
                  <a:srgbClr val="292929"/>
                </a:solidFill>
                <a:effectLst/>
                <a:latin typeface="charter"/>
              </a:rPr>
              <a:t>“Güneşli”</a:t>
            </a:r>
            <a:r>
              <a:rPr lang="tr-TR" sz="1800" b="0" i="0" dirty="0">
                <a:solidFill>
                  <a:srgbClr val="292929"/>
                </a:solidFill>
                <a:effectLst/>
                <a:latin typeface="charter"/>
              </a:rPr>
              <a:t> kenarını hesaplayacak olursak;</a:t>
            </a:r>
          </a:p>
          <a:p>
            <a:pPr algn="l"/>
            <a:r>
              <a:rPr lang="tr-TR" sz="1800" b="0" i="0" dirty="0">
                <a:solidFill>
                  <a:srgbClr val="292929"/>
                </a:solidFill>
                <a:effectLst/>
                <a:latin typeface="charter"/>
              </a:rPr>
              <a:t>Veri kümesindeki</a:t>
            </a:r>
            <a:r>
              <a:rPr lang="tr-TR" sz="1800" b="1" i="0" dirty="0">
                <a:solidFill>
                  <a:srgbClr val="292929"/>
                </a:solidFill>
                <a:effectLst/>
                <a:latin typeface="charter"/>
              </a:rPr>
              <a:t> </a:t>
            </a:r>
            <a:r>
              <a:rPr lang="tr-TR" sz="1800" b="0" i="0" dirty="0">
                <a:solidFill>
                  <a:srgbClr val="292929"/>
                </a:solidFill>
                <a:effectLst/>
                <a:latin typeface="charter"/>
              </a:rPr>
              <a:t>ilgili örnekler alınır ve </a:t>
            </a:r>
            <a:r>
              <a:rPr lang="tr-TR" sz="1800" b="0" i="0" dirty="0" err="1">
                <a:solidFill>
                  <a:srgbClr val="292929"/>
                </a:solidFill>
                <a:effectLst/>
                <a:latin typeface="charter"/>
              </a:rPr>
              <a:t>entropi</a:t>
            </a:r>
            <a:r>
              <a:rPr lang="tr-TR" sz="1800" b="0" i="0" dirty="0">
                <a:solidFill>
                  <a:srgbClr val="292929"/>
                </a:solidFill>
                <a:effectLst/>
                <a:latin typeface="charter"/>
              </a:rPr>
              <a:t> hesabı bu veri kümesi üzerinden yapılır. Aşağıda bu örnekler gösterilmektedir.</a:t>
            </a:r>
          </a:p>
          <a:p>
            <a:pPr algn="l"/>
            <a:endParaRPr lang="tr-TR" sz="1800" dirty="0">
              <a:solidFill>
                <a:srgbClr val="292929"/>
              </a:solidFill>
              <a:latin typeface="charter"/>
            </a:endParaRPr>
          </a:p>
          <a:p>
            <a:pPr algn="l"/>
            <a:endParaRPr lang="tr-TR" sz="1800" b="0" i="0" dirty="0">
              <a:solidFill>
                <a:srgbClr val="292929"/>
              </a:solidFill>
              <a:effectLst/>
              <a:latin typeface="charter"/>
            </a:endParaRPr>
          </a:p>
          <a:p>
            <a:pPr algn="l"/>
            <a:endParaRPr lang="tr-TR" sz="1800" dirty="0">
              <a:solidFill>
                <a:srgbClr val="292929"/>
              </a:solidFill>
              <a:latin typeface="charter"/>
            </a:endParaRPr>
          </a:p>
          <a:p>
            <a:pPr algn="l"/>
            <a:endParaRPr lang="tr-TR" sz="1800" b="0" i="0" dirty="0">
              <a:solidFill>
                <a:srgbClr val="292929"/>
              </a:solidFill>
              <a:effectLst/>
              <a:latin typeface="charter"/>
            </a:endParaRPr>
          </a:p>
          <a:p>
            <a:pPr algn="l"/>
            <a:endParaRPr lang="tr-TR" sz="1800" dirty="0">
              <a:solidFill>
                <a:srgbClr val="292929"/>
              </a:solidFill>
              <a:latin typeface="charter"/>
            </a:endParaRPr>
          </a:p>
          <a:p>
            <a:pPr algn="l"/>
            <a:endParaRPr lang="tr-TR" sz="1800" b="0" i="0" dirty="0">
              <a:solidFill>
                <a:srgbClr val="292929"/>
              </a:solidFill>
              <a:effectLst/>
              <a:latin typeface="charter"/>
            </a:endParaRPr>
          </a:p>
          <a:p>
            <a:pPr algn="l"/>
            <a:endParaRPr lang="tr-TR" sz="1800" dirty="0">
              <a:solidFill>
                <a:srgbClr val="292929"/>
              </a:solidFill>
              <a:latin typeface="charter"/>
            </a:endParaRPr>
          </a:p>
          <a:p>
            <a:pPr algn="l"/>
            <a:r>
              <a:rPr lang="tr-TR" sz="1800" b="0" i="0" dirty="0">
                <a:solidFill>
                  <a:srgbClr val="292929"/>
                </a:solidFill>
                <a:effectLst/>
                <a:latin typeface="charter"/>
              </a:rPr>
              <a:t>Kök düğümü bulmak için yaptığımız işlemleri ağacın diğer düğümlerini de belirlemek için yaptık. Kazanç değeri 0 çıkması bu niteliğin bu aşamada düğüm olarak belirlenemeyeceğini gösterir. Örnekteki para özniteliği yerine Aile özniteliğini ele alırsak : </a:t>
            </a:r>
          </a:p>
          <a:p>
            <a:pPr marL="0" indent="0" algn="l">
              <a:buNone/>
            </a:pPr>
            <a:r>
              <a:rPr lang="tr-TR" sz="1800" dirty="0">
                <a:solidFill>
                  <a:srgbClr val="292929"/>
                </a:solidFill>
                <a:latin typeface="charter"/>
              </a:rPr>
              <a:t>    Görüldüğü üzere Aile özniteliği Para özniteliğinden daha kazançlıdır bu nedenle düğüm olarak Aile özniteliği seçilmelidir.</a:t>
            </a:r>
            <a:endParaRPr lang="tr-TR" sz="1800" b="0" i="0" dirty="0">
              <a:solidFill>
                <a:srgbClr val="292929"/>
              </a:solidFill>
              <a:effectLst/>
              <a:latin typeface="charter"/>
            </a:endParaRPr>
          </a:p>
          <a:p>
            <a:endParaRPr lang="tr-TR" dirty="0"/>
          </a:p>
        </p:txBody>
      </p:sp>
      <p:pic>
        <p:nvPicPr>
          <p:cNvPr id="5" name="Resim 4">
            <a:extLst>
              <a:ext uri="{FF2B5EF4-FFF2-40B4-BE49-F238E27FC236}">
                <a16:creationId xmlns:a16="http://schemas.microsoft.com/office/drawing/2014/main" id="{D4F29A09-803E-4BD2-A9BE-953B173674E4}"/>
              </a:ext>
            </a:extLst>
          </p:cNvPr>
          <p:cNvPicPr>
            <a:picLocks noChangeAspect="1"/>
          </p:cNvPicPr>
          <p:nvPr/>
        </p:nvPicPr>
        <p:blipFill>
          <a:blip r:embed="rId2"/>
          <a:stretch>
            <a:fillRect/>
          </a:stretch>
        </p:blipFill>
        <p:spPr>
          <a:xfrm>
            <a:off x="728015" y="1739977"/>
            <a:ext cx="4225725" cy="1170506"/>
          </a:xfrm>
          <a:prstGeom prst="rect">
            <a:avLst/>
          </a:prstGeom>
        </p:spPr>
      </p:pic>
      <p:pic>
        <p:nvPicPr>
          <p:cNvPr id="7" name="Resim 6">
            <a:extLst>
              <a:ext uri="{FF2B5EF4-FFF2-40B4-BE49-F238E27FC236}">
                <a16:creationId xmlns:a16="http://schemas.microsoft.com/office/drawing/2014/main" id="{F4F23BD2-0C96-4A24-AB5C-FF848BC1139E}"/>
              </a:ext>
            </a:extLst>
          </p:cNvPr>
          <p:cNvPicPr>
            <a:picLocks noChangeAspect="1"/>
          </p:cNvPicPr>
          <p:nvPr/>
        </p:nvPicPr>
        <p:blipFill>
          <a:blip r:embed="rId3"/>
          <a:stretch>
            <a:fillRect/>
          </a:stretch>
        </p:blipFill>
        <p:spPr>
          <a:xfrm>
            <a:off x="5588863" y="1739977"/>
            <a:ext cx="1859502" cy="945247"/>
          </a:xfrm>
          <a:prstGeom prst="rect">
            <a:avLst/>
          </a:prstGeom>
        </p:spPr>
      </p:pic>
      <p:pic>
        <p:nvPicPr>
          <p:cNvPr id="9" name="Resim 8">
            <a:extLst>
              <a:ext uri="{FF2B5EF4-FFF2-40B4-BE49-F238E27FC236}">
                <a16:creationId xmlns:a16="http://schemas.microsoft.com/office/drawing/2014/main" id="{5CB5DA43-BF6A-41A1-AEAF-B1217D31D951}"/>
              </a:ext>
            </a:extLst>
          </p:cNvPr>
          <p:cNvPicPr>
            <a:picLocks noChangeAspect="1"/>
          </p:cNvPicPr>
          <p:nvPr/>
        </p:nvPicPr>
        <p:blipFill>
          <a:blip r:embed="rId4"/>
          <a:stretch>
            <a:fillRect/>
          </a:stretch>
        </p:blipFill>
        <p:spPr>
          <a:xfrm>
            <a:off x="728015" y="3009305"/>
            <a:ext cx="7624058" cy="466303"/>
          </a:xfrm>
          <a:prstGeom prst="rect">
            <a:avLst/>
          </a:prstGeom>
        </p:spPr>
      </p:pic>
      <p:pic>
        <p:nvPicPr>
          <p:cNvPr id="11" name="Resim 10">
            <a:extLst>
              <a:ext uri="{FF2B5EF4-FFF2-40B4-BE49-F238E27FC236}">
                <a16:creationId xmlns:a16="http://schemas.microsoft.com/office/drawing/2014/main" id="{803ECD73-13DA-494C-90DA-283E5C03DEE0}"/>
              </a:ext>
            </a:extLst>
          </p:cNvPr>
          <p:cNvPicPr>
            <a:picLocks noChangeAspect="1"/>
          </p:cNvPicPr>
          <p:nvPr/>
        </p:nvPicPr>
        <p:blipFill>
          <a:blip r:embed="rId5"/>
          <a:stretch>
            <a:fillRect/>
          </a:stretch>
        </p:blipFill>
        <p:spPr>
          <a:xfrm>
            <a:off x="728015" y="3625633"/>
            <a:ext cx="2931435" cy="823180"/>
          </a:xfrm>
          <a:prstGeom prst="rect">
            <a:avLst/>
          </a:prstGeom>
        </p:spPr>
      </p:pic>
      <p:pic>
        <p:nvPicPr>
          <p:cNvPr id="13" name="Resim 12">
            <a:extLst>
              <a:ext uri="{FF2B5EF4-FFF2-40B4-BE49-F238E27FC236}">
                <a16:creationId xmlns:a16="http://schemas.microsoft.com/office/drawing/2014/main" id="{B5674199-7676-4866-9A1E-A95A7066F5FF}"/>
              </a:ext>
            </a:extLst>
          </p:cNvPr>
          <p:cNvPicPr>
            <a:picLocks noChangeAspect="1"/>
          </p:cNvPicPr>
          <p:nvPr/>
        </p:nvPicPr>
        <p:blipFill>
          <a:blip r:embed="rId6"/>
          <a:stretch>
            <a:fillRect/>
          </a:stretch>
        </p:blipFill>
        <p:spPr>
          <a:xfrm>
            <a:off x="3803846" y="3770750"/>
            <a:ext cx="7424418" cy="466303"/>
          </a:xfrm>
          <a:prstGeom prst="rect">
            <a:avLst/>
          </a:prstGeom>
        </p:spPr>
      </p:pic>
      <p:pic>
        <p:nvPicPr>
          <p:cNvPr id="15" name="Resim 14">
            <a:extLst>
              <a:ext uri="{FF2B5EF4-FFF2-40B4-BE49-F238E27FC236}">
                <a16:creationId xmlns:a16="http://schemas.microsoft.com/office/drawing/2014/main" id="{10D674B8-15EC-499B-9D25-6E09D6606B1A}"/>
              </a:ext>
            </a:extLst>
          </p:cNvPr>
          <p:cNvPicPr>
            <a:picLocks noChangeAspect="1"/>
          </p:cNvPicPr>
          <p:nvPr/>
        </p:nvPicPr>
        <p:blipFill>
          <a:blip r:embed="rId7"/>
          <a:stretch>
            <a:fillRect/>
          </a:stretch>
        </p:blipFill>
        <p:spPr>
          <a:xfrm>
            <a:off x="3558955" y="5445985"/>
            <a:ext cx="5074089" cy="343926"/>
          </a:xfrm>
          <a:prstGeom prst="rect">
            <a:avLst/>
          </a:prstGeom>
        </p:spPr>
      </p:pic>
    </p:spTree>
    <p:extLst>
      <p:ext uri="{BB962C8B-B14F-4D97-AF65-F5344CB8AC3E}">
        <p14:creationId xmlns:p14="http://schemas.microsoft.com/office/powerpoint/2010/main" val="3048149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2873CEB-CF5C-4C68-8B31-710780714E08}"/>
              </a:ext>
            </a:extLst>
          </p:cNvPr>
          <p:cNvSpPr>
            <a:spLocks noGrp="1"/>
          </p:cNvSpPr>
          <p:nvPr>
            <p:ph idx="1"/>
          </p:nvPr>
        </p:nvSpPr>
        <p:spPr>
          <a:xfrm>
            <a:off x="457200" y="275208"/>
            <a:ext cx="10722932" cy="5901755"/>
          </a:xfrm>
        </p:spPr>
        <p:txBody>
          <a:bodyPr>
            <a:normAutofit/>
          </a:bodyPr>
          <a:lstStyle/>
          <a:p>
            <a:pPr marL="0" indent="0">
              <a:buNone/>
            </a:pPr>
            <a:r>
              <a:rPr lang="tr-TR" sz="1800" dirty="0">
                <a:solidFill>
                  <a:schemeClr val="tx1"/>
                </a:solidFill>
              </a:rPr>
              <a:t>Önceki slaytlarda belirlenen işlemler gerçekleştirildikten sonra karar ağacının son hali aşağıda belirtildiği şekilde olur.</a:t>
            </a: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endParaRPr lang="tr-TR" sz="1800" dirty="0">
              <a:solidFill>
                <a:schemeClr val="tx1"/>
              </a:solidFill>
            </a:endParaRPr>
          </a:p>
          <a:p>
            <a:pPr marL="0" indent="0">
              <a:buNone/>
            </a:pPr>
            <a:r>
              <a:rPr lang="tr-TR" sz="1800" dirty="0">
                <a:solidFill>
                  <a:schemeClr val="tx1"/>
                </a:solidFill>
              </a:rPr>
              <a:t>Düğümleri belirlemek için yapılan bu işlemler veri kümesinin tüm kenarlarına uygulanarak kazanç hesabına uygun şekilde ağacın düğümleri oluşturulur ve karar ağacı tamamlanır. Ağacın yaprak kısmına yani en altına ulaşmak için </a:t>
            </a:r>
            <a:r>
              <a:rPr lang="tr-TR" sz="1800" dirty="0" err="1">
                <a:solidFill>
                  <a:schemeClr val="tx1"/>
                </a:solidFill>
              </a:rPr>
              <a:t>entropi</a:t>
            </a:r>
            <a:r>
              <a:rPr lang="tr-TR" sz="1800" dirty="0">
                <a:solidFill>
                  <a:schemeClr val="tx1"/>
                </a:solidFill>
              </a:rPr>
              <a:t> değerinin 0 olması gerekmektedir. </a:t>
            </a:r>
            <a:r>
              <a:rPr lang="tr-TR" sz="1800" dirty="0" err="1">
                <a:solidFill>
                  <a:schemeClr val="tx1"/>
                </a:solidFill>
              </a:rPr>
              <a:t>Entropi</a:t>
            </a:r>
            <a:r>
              <a:rPr lang="tr-TR" sz="1800" dirty="0">
                <a:solidFill>
                  <a:schemeClr val="tx1"/>
                </a:solidFill>
              </a:rPr>
              <a:t> değerinde 0’a ulaşıldığı takdirde karar ağacı </a:t>
            </a:r>
            <a:r>
              <a:rPr lang="tr-TR" sz="1800">
                <a:solidFill>
                  <a:schemeClr val="tx1"/>
                </a:solidFill>
              </a:rPr>
              <a:t>tamamlanmış olur.</a:t>
            </a:r>
            <a:endParaRPr lang="tr-TR" sz="1800" dirty="0">
              <a:solidFill>
                <a:schemeClr val="tx1"/>
              </a:solidFill>
            </a:endParaRPr>
          </a:p>
        </p:txBody>
      </p:sp>
      <p:pic>
        <p:nvPicPr>
          <p:cNvPr id="5" name="Resim 4">
            <a:extLst>
              <a:ext uri="{FF2B5EF4-FFF2-40B4-BE49-F238E27FC236}">
                <a16:creationId xmlns:a16="http://schemas.microsoft.com/office/drawing/2014/main" id="{AE120086-C330-44E1-BFB0-394A085B4742}"/>
              </a:ext>
            </a:extLst>
          </p:cNvPr>
          <p:cNvPicPr>
            <a:picLocks noChangeAspect="1"/>
          </p:cNvPicPr>
          <p:nvPr/>
        </p:nvPicPr>
        <p:blipFill>
          <a:blip r:embed="rId2"/>
          <a:stretch>
            <a:fillRect/>
          </a:stretch>
        </p:blipFill>
        <p:spPr>
          <a:xfrm>
            <a:off x="556704" y="1012239"/>
            <a:ext cx="5888484" cy="2686352"/>
          </a:xfrm>
          <a:prstGeom prst="rect">
            <a:avLst/>
          </a:prstGeom>
        </p:spPr>
      </p:pic>
    </p:spTree>
    <p:extLst>
      <p:ext uri="{BB962C8B-B14F-4D97-AF65-F5344CB8AC3E}">
        <p14:creationId xmlns:p14="http://schemas.microsoft.com/office/powerpoint/2010/main" val="201798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C71A5C-65FB-4920-B802-6E6B132EDB17}"/>
              </a:ext>
            </a:extLst>
          </p:cNvPr>
          <p:cNvSpPr>
            <a:spLocks noGrp="1"/>
          </p:cNvSpPr>
          <p:nvPr>
            <p:ph type="title"/>
          </p:nvPr>
        </p:nvSpPr>
        <p:spPr>
          <a:xfrm>
            <a:off x="0" y="1621388"/>
            <a:ext cx="5228948" cy="605248"/>
          </a:xfrm>
        </p:spPr>
        <p:txBody>
          <a:bodyPr>
            <a:noAutofit/>
          </a:bodyPr>
          <a:lstStyle/>
          <a:p>
            <a:r>
              <a:rPr lang="tr-TR" sz="2000" b="1" dirty="0">
                <a:solidFill>
                  <a:schemeClr val="tx1"/>
                </a:solidFill>
              </a:rPr>
              <a:t>Kalp krizi riskini hesaplayan karar ağacı</a:t>
            </a:r>
          </a:p>
        </p:txBody>
      </p:sp>
      <p:pic>
        <p:nvPicPr>
          <p:cNvPr id="5" name="İçerik Yer Tutucusu 4">
            <a:extLst>
              <a:ext uri="{FF2B5EF4-FFF2-40B4-BE49-F238E27FC236}">
                <a16:creationId xmlns:a16="http://schemas.microsoft.com/office/drawing/2014/main" id="{9F957957-400E-495E-9B29-E4BA400B0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26636"/>
            <a:ext cx="5791200" cy="3933825"/>
          </a:xfrm>
        </p:spPr>
      </p:pic>
      <p:pic>
        <p:nvPicPr>
          <p:cNvPr id="7" name="Resim 6">
            <a:extLst>
              <a:ext uri="{FF2B5EF4-FFF2-40B4-BE49-F238E27FC236}">
                <a16:creationId xmlns:a16="http://schemas.microsoft.com/office/drawing/2014/main" id="{76C62C31-0DA4-4CA8-BC60-D04A14BBE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780" y="1185138"/>
            <a:ext cx="5734050" cy="5600700"/>
          </a:xfrm>
          <a:prstGeom prst="rect">
            <a:avLst/>
          </a:prstGeom>
        </p:spPr>
      </p:pic>
      <p:sp>
        <p:nvSpPr>
          <p:cNvPr id="8" name="Metin kutusu 7">
            <a:extLst>
              <a:ext uri="{FF2B5EF4-FFF2-40B4-BE49-F238E27FC236}">
                <a16:creationId xmlns:a16="http://schemas.microsoft.com/office/drawing/2014/main" id="{25855882-D50B-47FF-8960-D1EA8ECDD597}"/>
              </a:ext>
            </a:extLst>
          </p:cNvPr>
          <p:cNvSpPr txBox="1"/>
          <p:nvPr/>
        </p:nvSpPr>
        <p:spPr>
          <a:xfrm>
            <a:off x="275206" y="164603"/>
            <a:ext cx="10218198" cy="769441"/>
          </a:xfrm>
          <a:prstGeom prst="rect">
            <a:avLst/>
          </a:prstGeom>
          <a:noFill/>
        </p:spPr>
        <p:txBody>
          <a:bodyPr wrap="square" rtlCol="0">
            <a:spAutoFit/>
          </a:bodyPr>
          <a:lstStyle/>
          <a:p>
            <a:r>
              <a:rPr lang="tr-TR" sz="4400" dirty="0">
                <a:solidFill>
                  <a:schemeClr val="bg1"/>
                </a:solidFill>
              </a:rPr>
              <a:t>ÖRNEK KARAR AĞAÇLARI</a:t>
            </a:r>
          </a:p>
        </p:txBody>
      </p:sp>
    </p:spTree>
    <p:extLst>
      <p:ext uri="{BB962C8B-B14F-4D97-AF65-F5344CB8AC3E}">
        <p14:creationId xmlns:p14="http://schemas.microsoft.com/office/powerpoint/2010/main" val="356059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40B07F-0373-450F-96F8-B0DCEB0E6DE1}"/>
              </a:ext>
            </a:extLst>
          </p:cNvPr>
          <p:cNvSpPr>
            <a:spLocks noGrp="1"/>
          </p:cNvSpPr>
          <p:nvPr>
            <p:ph type="title"/>
          </p:nvPr>
        </p:nvSpPr>
        <p:spPr/>
        <p:txBody>
          <a:bodyPr/>
          <a:lstStyle/>
          <a:p>
            <a:r>
              <a:rPr lang="tr-TR" dirty="0"/>
              <a:t>ÖRNEK VERİ SETİ</a:t>
            </a:r>
          </a:p>
        </p:txBody>
      </p:sp>
      <p:pic>
        <p:nvPicPr>
          <p:cNvPr id="5" name="İçerik Yer Tutucusu 4" descr="tablo içeren bir resim&#10;&#10;Açıklama otomatik olarak oluşturuldu">
            <a:extLst>
              <a:ext uri="{FF2B5EF4-FFF2-40B4-BE49-F238E27FC236}">
                <a16:creationId xmlns:a16="http://schemas.microsoft.com/office/drawing/2014/main" id="{F40CE0CF-4492-4E6D-9EC5-130614F7A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8" y="1788679"/>
            <a:ext cx="10722933" cy="4704195"/>
          </a:xfrm>
        </p:spPr>
      </p:pic>
    </p:spTree>
    <p:extLst>
      <p:ext uri="{BB962C8B-B14F-4D97-AF65-F5344CB8AC3E}">
        <p14:creationId xmlns:p14="http://schemas.microsoft.com/office/powerpoint/2010/main" val="491989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C23776-3AAE-48E1-9F2A-42F704F9568E}"/>
              </a:ext>
            </a:extLst>
          </p:cNvPr>
          <p:cNvSpPr>
            <a:spLocks noGrp="1"/>
          </p:cNvSpPr>
          <p:nvPr>
            <p:ph type="title"/>
          </p:nvPr>
        </p:nvSpPr>
        <p:spPr/>
        <p:txBody>
          <a:bodyPr/>
          <a:lstStyle/>
          <a:p>
            <a:r>
              <a:rPr lang="tr-TR" dirty="0"/>
              <a:t>DEĞİŞKEN SEÇİMİ ÖLÇÜSÜ: BİLGİ KAZANIMI - HESAPLAMA</a:t>
            </a:r>
          </a:p>
        </p:txBody>
      </p:sp>
      <p:pic>
        <p:nvPicPr>
          <p:cNvPr id="5" name="İçerik Yer Tutucusu 4" descr="tablo içeren bir resim&#10;&#10;Açıklama otomatik olarak oluşturuldu">
            <a:extLst>
              <a:ext uri="{FF2B5EF4-FFF2-40B4-BE49-F238E27FC236}">
                <a16:creationId xmlns:a16="http://schemas.microsoft.com/office/drawing/2014/main" id="{5587D73A-E429-47CC-B1BB-391870A5A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25625"/>
            <a:ext cx="11226800" cy="4741430"/>
          </a:xfrm>
        </p:spPr>
      </p:pic>
    </p:spTree>
    <p:extLst>
      <p:ext uri="{BB962C8B-B14F-4D97-AF65-F5344CB8AC3E}">
        <p14:creationId xmlns:p14="http://schemas.microsoft.com/office/powerpoint/2010/main" val="315033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E07B15-4B42-47A2-B0EB-BE1627C58203}"/>
              </a:ext>
            </a:extLst>
          </p:cNvPr>
          <p:cNvSpPr>
            <a:spLocks noGrp="1"/>
          </p:cNvSpPr>
          <p:nvPr>
            <p:ph type="title"/>
          </p:nvPr>
        </p:nvSpPr>
        <p:spPr/>
        <p:txBody>
          <a:bodyPr/>
          <a:lstStyle/>
          <a:p>
            <a:r>
              <a:rPr lang="tr-TR" dirty="0"/>
              <a:t> KARAR AĞACI NEDİR ?</a:t>
            </a:r>
          </a:p>
        </p:txBody>
      </p:sp>
      <p:sp>
        <p:nvSpPr>
          <p:cNvPr id="3" name="İçerik Yer Tutucusu 2">
            <a:extLst>
              <a:ext uri="{FF2B5EF4-FFF2-40B4-BE49-F238E27FC236}">
                <a16:creationId xmlns:a16="http://schemas.microsoft.com/office/drawing/2014/main" id="{C5DC1615-2C09-4579-B4F5-6648A6436035}"/>
              </a:ext>
            </a:extLst>
          </p:cNvPr>
          <p:cNvSpPr>
            <a:spLocks noGrp="1"/>
          </p:cNvSpPr>
          <p:nvPr>
            <p:ph idx="1"/>
          </p:nvPr>
        </p:nvSpPr>
        <p:spPr>
          <a:xfrm>
            <a:off x="457200" y="1825625"/>
            <a:ext cx="10722932" cy="4351338"/>
          </a:xfrm>
        </p:spPr>
        <p:txBody>
          <a:bodyPr>
            <a:normAutofit fontScale="92500"/>
          </a:bodyPr>
          <a:lstStyle/>
          <a:p>
            <a:r>
              <a:rPr lang="tr-TR" dirty="0">
                <a:solidFill>
                  <a:schemeClr val="tx1">
                    <a:alpha val="60000"/>
                  </a:schemeClr>
                </a:solidFill>
                <a:latin typeface="Verdana" panose="020B0604030504040204" pitchFamily="34" charset="0"/>
                <a:ea typeface="Verdana" panose="020B0604030504040204" pitchFamily="34" charset="0"/>
              </a:rPr>
              <a:t>Karar ağacının en altında yapraklar (</a:t>
            </a:r>
            <a:r>
              <a:rPr lang="tr-TR" dirty="0" err="1">
                <a:solidFill>
                  <a:schemeClr val="tx1">
                    <a:alpha val="60000"/>
                  </a:schemeClr>
                </a:solidFill>
                <a:latin typeface="Verdana" panose="020B0604030504040204" pitchFamily="34" charset="0"/>
                <a:ea typeface="Verdana" panose="020B0604030504040204" pitchFamily="34" charset="0"/>
              </a:rPr>
              <a:t>leaf</a:t>
            </a:r>
            <a:r>
              <a:rPr lang="tr-TR" dirty="0">
                <a:solidFill>
                  <a:schemeClr val="tx1">
                    <a:alpha val="60000"/>
                  </a:schemeClr>
                </a:solidFill>
                <a:latin typeface="Verdana" panose="020B0604030504040204" pitchFamily="34" charset="0"/>
                <a:ea typeface="Verdana" panose="020B0604030504040204" pitchFamily="34" charset="0"/>
              </a:rPr>
              <a:t> </a:t>
            </a:r>
            <a:r>
              <a:rPr lang="tr-TR" dirty="0" err="1">
                <a:solidFill>
                  <a:schemeClr val="tx1">
                    <a:alpha val="60000"/>
                  </a:schemeClr>
                </a:solidFill>
                <a:latin typeface="Verdana" panose="020B0604030504040204" pitchFamily="34" charset="0"/>
                <a:ea typeface="Verdana" panose="020B0604030504040204" pitchFamily="34" charset="0"/>
              </a:rPr>
              <a:t>nodes</a:t>
            </a:r>
            <a:r>
              <a:rPr lang="tr-TR" dirty="0">
                <a:solidFill>
                  <a:schemeClr val="tx1">
                    <a:alpha val="60000"/>
                  </a:schemeClr>
                </a:solidFill>
                <a:latin typeface="Verdana" panose="020B0604030504040204" pitchFamily="34" charset="0"/>
                <a:ea typeface="Verdana" panose="020B0604030504040204" pitchFamily="34" charset="0"/>
              </a:rPr>
              <a:t>) bulunur. Bu yapraklar bizlere aradığımız sonucu verir. Karar ağacı oluştururken en baştaki kök düğümü belirlemek için önce problem belirlenir daha sonra bu problemdeki en önemli etken belirlenerek kök düğüm bu etken üzerinden oluşturulur. Karar ağacı üzerinde bir problem üzerindeki tüm etmenler dikkate alındığı için o problem hakkında en doğru kararı vermek veya en doğru çıkarımı yapmak sistematik bir şekilde ilerlenebildiği için çok kolay ve uygulanabilirdir.</a:t>
            </a:r>
          </a:p>
          <a:p>
            <a:endParaRPr lang="tr-TR" dirty="0"/>
          </a:p>
        </p:txBody>
      </p:sp>
    </p:spTree>
    <p:extLst>
      <p:ext uri="{BB962C8B-B14F-4D97-AF65-F5344CB8AC3E}">
        <p14:creationId xmlns:p14="http://schemas.microsoft.com/office/powerpoint/2010/main" val="3222319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6B5673-9493-45EA-AAA9-FBFCD565561C}"/>
              </a:ext>
            </a:extLst>
          </p:cNvPr>
          <p:cNvSpPr>
            <a:spLocks noGrp="1"/>
          </p:cNvSpPr>
          <p:nvPr>
            <p:ph type="title"/>
          </p:nvPr>
        </p:nvSpPr>
        <p:spPr/>
        <p:txBody>
          <a:bodyPr/>
          <a:lstStyle/>
          <a:p>
            <a:r>
              <a:rPr lang="tr-TR" dirty="0"/>
              <a:t>ÖRNEK KARAR AĞACI</a:t>
            </a:r>
          </a:p>
        </p:txBody>
      </p:sp>
      <p:pic>
        <p:nvPicPr>
          <p:cNvPr id="5" name="İçerik Yer Tutucusu 4">
            <a:extLst>
              <a:ext uri="{FF2B5EF4-FFF2-40B4-BE49-F238E27FC236}">
                <a16:creationId xmlns:a16="http://schemas.microsoft.com/office/drawing/2014/main" id="{3E68FB36-8D05-4FAE-BC4C-B15BB8149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132" y="1668318"/>
            <a:ext cx="10963563" cy="4824557"/>
          </a:xfrm>
        </p:spPr>
      </p:pic>
    </p:spTree>
    <p:extLst>
      <p:ext uri="{BB962C8B-B14F-4D97-AF65-F5344CB8AC3E}">
        <p14:creationId xmlns:p14="http://schemas.microsoft.com/office/powerpoint/2010/main" val="356703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7CF0C4-AECB-423E-9E2C-7212E4DE3757}"/>
              </a:ext>
            </a:extLst>
          </p:cNvPr>
          <p:cNvSpPr>
            <a:spLocks noGrp="1"/>
          </p:cNvSpPr>
          <p:nvPr>
            <p:ph type="title"/>
          </p:nvPr>
        </p:nvSpPr>
        <p:spPr>
          <a:xfrm>
            <a:off x="457200" y="0"/>
            <a:ext cx="10890250" cy="1661021"/>
          </a:xfrm>
        </p:spPr>
        <p:txBody>
          <a:bodyPr>
            <a:normAutofit/>
          </a:bodyPr>
          <a:lstStyle/>
          <a:p>
            <a:pPr algn="ctr"/>
            <a:r>
              <a:rPr lang="tr-TR" sz="4400" dirty="0"/>
              <a:t>KAYNAKÇA</a:t>
            </a:r>
          </a:p>
        </p:txBody>
      </p:sp>
      <p:sp>
        <p:nvSpPr>
          <p:cNvPr id="3" name="Metin Yer Tutucusu 2">
            <a:extLst>
              <a:ext uri="{FF2B5EF4-FFF2-40B4-BE49-F238E27FC236}">
                <a16:creationId xmlns:a16="http://schemas.microsoft.com/office/drawing/2014/main" id="{21E5E0AA-2C5A-45B5-B38F-6C8CD665B241}"/>
              </a:ext>
            </a:extLst>
          </p:cNvPr>
          <p:cNvSpPr>
            <a:spLocks noGrp="1"/>
          </p:cNvSpPr>
          <p:nvPr>
            <p:ph type="body" idx="1"/>
          </p:nvPr>
        </p:nvSpPr>
        <p:spPr>
          <a:xfrm>
            <a:off x="457200" y="2231473"/>
            <a:ext cx="10890250" cy="3858178"/>
          </a:xfrm>
        </p:spPr>
        <p:txBody>
          <a:bodyPr>
            <a:normAutofit fontScale="85000" lnSpcReduction="10000"/>
          </a:bodyPr>
          <a:lstStyle/>
          <a:p>
            <a:pPr marL="342900" indent="-342900">
              <a:buFont typeface="Wingdings" panose="05000000000000000000" pitchFamily="2" charset="2"/>
              <a:buChar char="v"/>
            </a:pPr>
            <a:r>
              <a:rPr lang="tr-TR" sz="1800" dirty="0">
                <a:solidFill>
                  <a:schemeClr val="tx1">
                    <a:lumMod val="95000"/>
                    <a:lumOff val="5000"/>
                  </a:schemeClr>
                </a:solidFill>
                <a:hlinkClick r:id="rId2"/>
              </a:rPr>
              <a:t>http://www.tarmakbir.org/haberler/Kitap/10_3.4%20Yapay%20Zeka%20Y%C3%B6ntemleri.pdf</a:t>
            </a:r>
            <a:endParaRPr lang="tr-TR" sz="1800" dirty="0">
              <a:solidFill>
                <a:schemeClr val="tx1">
                  <a:lumMod val="95000"/>
                  <a:lumOff val="5000"/>
                </a:schemeClr>
              </a:solidFill>
            </a:endParaRPr>
          </a:p>
          <a:p>
            <a:pPr marL="342900" indent="-342900">
              <a:buFont typeface="Wingdings" panose="05000000000000000000" pitchFamily="2" charset="2"/>
              <a:buChar char="v"/>
            </a:pPr>
            <a:r>
              <a:rPr lang="tr-TR" sz="1800" dirty="0">
                <a:solidFill>
                  <a:schemeClr val="tx1">
                    <a:lumMod val="95000"/>
                    <a:lumOff val="5000"/>
                  </a:schemeClr>
                </a:solidFill>
                <a:hlinkClick r:id="rId3"/>
              </a:rPr>
              <a:t>https://medium.com/deep-learning-turkiye/karar-a%C4%9Fa%C3%A7lar%C4%B1-makine-%C3%B6%C4%9Frenmesi-serisi-3-a03f3ff00ba5</a:t>
            </a:r>
            <a:endParaRPr lang="tr-TR" sz="1800" dirty="0">
              <a:solidFill>
                <a:schemeClr val="tx1">
                  <a:lumMod val="95000"/>
                  <a:lumOff val="5000"/>
                </a:schemeClr>
              </a:solidFill>
            </a:endParaRPr>
          </a:p>
          <a:p>
            <a:pPr marL="342900" indent="-342900">
              <a:buFont typeface="Wingdings" panose="05000000000000000000" pitchFamily="2" charset="2"/>
              <a:buChar char="v"/>
            </a:pPr>
            <a:r>
              <a:rPr lang="tr-TR" sz="1800" dirty="0">
                <a:solidFill>
                  <a:schemeClr val="tx1">
                    <a:lumMod val="95000"/>
                    <a:lumOff val="5000"/>
                  </a:schemeClr>
                </a:solidFill>
                <a:hlinkClick r:id="rId4"/>
              </a:rPr>
              <a:t>https://www.datasciencearth.com/karar-agaclarinda-algoritma-secimi/</a:t>
            </a:r>
            <a:endParaRPr lang="tr-TR" sz="1800" dirty="0">
              <a:solidFill>
                <a:schemeClr val="tx1">
                  <a:lumMod val="95000"/>
                  <a:lumOff val="5000"/>
                </a:schemeClr>
              </a:solidFill>
            </a:endParaRPr>
          </a:p>
          <a:p>
            <a:pPr marL="342900" indent="-342900">
              <a:buFont typeface="Wingdings" panose="05000000000000000000" pitchFamily="2" charset="2"/>
              <a:buChar char="v"/>
            </a:pPr>
            <a:r>
              <a:rPr lang="tr-TR" sz="1800" dirty="0">
                <a:solidFill>
                  <a:schemeClr val="tx1">
                    <a:lumMod val="95000"/>
                    <a:lumOff val="5000"/>
                  </a:schemeClr>
                </a:solidFill>
                <a:hlinkClick r:id="rId5"/>
              </a:rPr>
              <a:t>https://medium.com/deep-learning-turkiye/makine-%C3%B6%C4%9Frenmesi-algoritmalar%C4%B1-id3-algoritmas%C4%B1-71983b3e3b77</a:t>
            </a:r>
            <a:endParaRPr lang="tr-TR" sz="1800" dirty="0">
              <a:solidFill>
                <a:schemeClr val="tx1">
                  <a:lumMod val="95000"/>
                  <a:lumOff val="5000"/>
                </a:schemeClr>
              </a:solidFill>
            </a:endParaRPr>
          </a:p>
          <a:p>
            <a:pPr marL="342900" indent="-342900">
              <a:buFont typeface="Wingdings" panose="05000000000000000000" pitchFamily="2" charset="2"/>
              <a:buChar char="v"/>
            </a:pPr>
            <a:r>
              <a:rPr lang="tr-TR" sz="1800" dirty="0">
                <a:solidFill>
                  <a:schemeClr val="tx1">
                    <a:lumMod val="95000"/>
                    <a:lumOff val="5000"/>
                  </a:schemeClr>
                </a:solidFill>
              </a:rPr>
              <a:t>https://medium.com/@k.ulgen90/makine-%C3%B6%C4%9Frenimi-b%C3%B6l%C3%BCm-5-karar-a%C4%9Fa%C3%A7lar%C4%B1-c90bd7593010 </a:t>
            </a:r>
          </a:p>
          <a:p>
            <a:pPr marL="342900" indent="-342900">
              <a:buFont typeface="Wingdings" panose="05000000000000000000" pitchFamily="2" charset="2"/>
              <a:buChar char="v"/>
            </a:pPr>
            <a:r>
              <a:rPr lang="tr-TR" sz="1800" dirty="0">
                <a:solidFill>
                  <a:schemeClr val="tx1">
                    <a:lumMod val="95000"/>
                    <a:lumOff val="5000"/>
                  </a:schemeClr>
                </a:solidFill>
                <a:hlinkClick r:id="rId6"/>
              </a:rPr>
              <a:t>https://ichi.pro/tr/karar-agaci-modeline-genel-bakis-42316283748679</a:t>
            </a:r>
            <a:endParaRPr lang="tr-TR" sz="1800" dirty="0">
              <a:solidFill>
                <a:schemeClr val="tx1">
                  <a:lumMod val="95000"/>
                  <a:lumOff val="5000"/>
                </a:schemeClr>
              </a:solidFill>
            </a:endParaRPr>
          </a:p>
          <a:p>
            <a:pPr marL="342900" indent="-342900">
              <a:buFont typeface="Wingdings" panose="05000000000000000000" pitchFamily="2" charset="2"/>
              <a:buChar char="v"/>
            </a:pPr>
            <a:r>
              <a:rPr lang="tr-TR" sz="1800" dirty="0">
                <a:solidFill>
                  <a:schemeClr val="tx1">
                    <a:lumMod val="95000"/>
                    <a:lumOff val="5000"/>
                  </a:schemeClr>
                </a:solidFill>
              </a:rPr>
              <a:t>https://erdincuzun.com/makine_ogrenmesi/decision-tree-karar-agaci-id3-algoritmasi-classification-siniflama/#:~:text=Karar%20a%C4%9Fa%C3%A7lar%C4%B1%20%E2%80%93%20s%C4%B1n%C4%B1flama%2C%20%C3%B6zellik%20ve,daha%20k%C3%BC%C3%A7%C3%BCk%20par%C3%A7alara%20b%C3%B6lerek%20geli%C5%9Ftirilir.</a:t>
            </a:r>
          </a:p>
          <a:p>
            <a:pPr marL="342900" indent="-342900">
              <a:buFont typeface="Wingdings" panose="05000000000000000000" pitchFamily="2" charset="2"/>
              <a:buChar char="v"/>
            </a:pPr>
            <a:endParaRPr lang="tr-TR" sz="1800" dirty="0">
              <a:solidFill>
                <a:schemeClr val="tx1">
                  <a:lumMod val="95000"/>
                  <a:lumOff val="5000"/>
                </a:schemeClr>
              </a:solidFill>
            </a:endParaRPr>
          </a:p>
        </p:txBody>
      </p:sp>
    </p:spTree>
    <p:extLst>
      <p:ext uri="{BB962C8B-B14F-4D97-AF65-F5344CB8AC3E}">
        <p14:creationId xmlns:p14="http://schemas.microsoft.com/office/powerpoint/2010/main" val="137580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D1CCDB5-F18D-4F52-ADB4-040E0D176AEB}"/>
              </a:ext>
            </a:extLst>
          </p:cNvPr>
          <p:cNvSpPr>
            <a:spLocks noGrp="1"/>
          </p:cNvSpPr>
          <p:nvPr>
            <p:ph idx="1"/>
          </p:nvPr>
        </p:nvSpPr>
        <p:spPr>
          <a:xfrm>
            <a:off x="523187" y="1177916"/>
            <a:ext cx="10722932" cy="5411421"/>
          </a:xfrm>
        </p:spPr>
        <p:txBody>
          <a:bodyPr>
            <a:normAutofit fontScale="77500" lnSpcReduction="20000"/>
          </a:bodyPr>
          <a:lstStyle/>
          <a:p>
            <a:r>
              <a:rPr lang="tr-TR" sz="4100" b="1" dirty="0">
                <a:solidFill>
                  <a:schemeClr val="bg1"/>
                </a:solidFill>
              </a:rPr>
              <a:t>KARAR AĞACINI OLUŞTURAN TEMEL ELEMANLAR</a:t>
            </a:r>
          </a:p>
          <a:p>
            <a:pPr marL="0" indent="0">
              <a:buNone/>
            </a:pPr>
            <a:endParaRPr lang="tr-TR" b="1" dirty="0">
              <a:solidFill>
                <a:schemeClr val="bg1"/>
              </a:solidFill>
            </a:endParaRPr>
          </a:p>
          <a:p>
            <a:r>
              <a:rPr lang="tr-TR" b="1" dirty="0">
                <a:solidFill>
                  <a:schemeClr val="bg1"/>
                </a:solidFill>
              </a:rPr>
              <a:t>1- ) KÖK DÜĞÜM </a:t>
            </a:r>
            <a:r>
              <a:rPr lang="tr-TR" dirty="0"/>
              <a:t>: </a:t>
            </a:r>
            <a:r>
              <a:rPr lang="tr-TR" dirty="0">
                <a:solidFill>
                  <a:schemeClr val="tx1"/>
                </a:solidFill>
                <a:latin typeface="Vardana"/>
              </a:rPr>
              <a:t>Nihai hedefi veya karar vermeye çalıştığımız problemi temsil eder.</a:t>
            </a:r>
          </a:p>
          <a:p>
            <a:r>
              <a:rPr lang="tr-TR" b="1" dirty="0">
                <a:solidFill>
                  <a:schemeClr val="bg1"/>
                </a:solidFill>
              </a:rPr>
              <a:t>2- ) DALLAR </a:t>
            </a:r>
            <a:r>
              <a:rPr lang="tr-TR" dirty="0"/>
              <a:t>: </a:t>
            </a:r>
            <a:r>
              <a:rPr lang="tr-TR" dirty="0">
                <a:solidFill>
                  <a:schemeClr val="tx1"/>
                </a:solidFill>
                <a:latin typeface="Vardana"/>
              </a:rPr>
              <a:t>Kökler üzerinden ilerleyen dallar belirli bir karar verirken mevcut olan farklı seçenekleri temsil eder. Genellikle bir ok çizgisi olarak gösterilirler bunun yanı sıra maliyeti ve gerçekleşme olasılığını da içerirler</a:t>
            </a:r>
          </a:p>
          <a:p>
            <a:r>
              <a:rPr lang="tr-TR" b="1" dirty="0">
                <a:solidFill>
                  <a:schemeClr val="bg1"/>
                </a:solidFill>
              </a:rPr>
              <a:t>3- ) İÇ KARAR DÜĞÜMLERİ </a:t>
            </a:r>
            <a:r>
              <a:rPr lang="tr-TR" dirty="0">
                <a:solidFill>
                  <a:schemeClr val="tx1"/>
                </a:solidFill>
              </a:rPr>
              <a:t>: </a:t>
            </a:r>
            <a:r>
              <a:rPr lang="tr-TR" dirty="0">
                <a:solidFill>
                  <a:schemeClr val="tx1"/>
                </a:solidFill>
                <a:latin typeface="Vardana"/>
              </a:rPr>
              <a:t>Giriş verilini test eden soruların sorulduğu ve hangi yöne ilerleneceğini belirleyen düğümlerdir. Kök düğüm üzerinden dallar aracılığıyla oluşurlar.</a:t>
            </a:r>
          </a:p>
          <a:p>
            <a:r>
              <a:rPr lang="tr-TR" b="1" dirty="0"/>
              <a:t>4- ) YAPRAK DÜĞÜM </a:t>
            </a:r>
            <a:r>
              <a:rPr lang="tr-TR" dirty="0"/>
              <a:t>: </a:t>
            </a:r>
            <a:r>
              <a:rPr lang="tr-TR" dirty="0">
                <a:solidFill>
                  <a:schemeClr val="tx1"/>
                </a:solidFill>
                <a:latin typeface="Vardana"/>
              </a:rPr>
              <a:t>Ağacın en sonundaki düğümlere yaprak düğüm denir. Yaprak düğümler bir kararı veya sonucu temsil ederler. Karar ağacı üzerinden ilerlenen yol sonucunda yaprak düğümdeki ifade bizim kararımız veya sonucumuzdur.</a:t>
            </a:r>
            <a:r>
              <a:rPr lang="tr-TR" dirty="0">
                <a:latin typeface="Vardana"/>
              </a:rPr>
              <a:t> </a:t>
            </a:r>
          </a:p>
        </p:txBody>
      </p:sp>
    </p:spTree>
    <p:extLst>
      <p:ext uri="{BB962C8B-B14F-4D97-AF65-F5344CB8AC3E}">
        <p14:creationId xmlns:p14="http://schemas.microsoft.com/office/powerpoint/2010/main" val="1125913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548FAF51-8EDC-4BB1-B445-90109A021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0505" y="1674705"/>
            <a:ext cx="9250219" cy="4351338"/>
          </a:xfrm>
        </p:spPr>
      </p:pic>
    </p:spTree>
    <p:extLst>
      <p:ext uri="{BB962C8B-B14F-4D97-AF65-F5344CB8AC3E}">
        <p14:creationId xmlns:p14="http://schemas.microsoft.com/office/powerpoint/2010/main" val="171053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B9BBEF-3905-4679-A12E-CBC44CA35312}"/>
              </a:ext>
            </a:extLst>
          </p:cNvPr>
          <p:cNvSpPr>
            <a:spLocks noGrp="1"/>
          </p:cNvSpPr>
          <p:nvPr>
            <p:ph type="title"/>
          </p:nvPr>
        </p:nvSpPr>
        <p:spPr/>
        <p:txBody>
          <a:bodyPr/>
          <a:lstStyle/>
          <a:p>
            <a:r>
              <a:rPr lang="tr-TR" dirty="0"/>
              <a:t>KARAR AĞAÇLARINA DAİR TEMEL KAVRAMLAR</a:t>
            </a:r>
          </a:p>
        </p:txBody>
      </p:sp>
      <p:sp>
        <p:nvSpPr>
          <p:cNvPr id="3" name="İçerik Yer Tutucusu 2">
            <a:extLst>
              <a:ext uri="{FF2B5EF4-FFF2-40B4-BE49-F238E27FC236}">
                <a16:creationId xmlns:a16="http://schemas.microsoft.com/office/drawing/2014/main" id="{4857830F-3B2F-41F8-9313-08F1F4194BED}"/>
              </a:ext>
            </a:extLst>
          </p:cNvPr>
          <p:cNvSpPr>
            <a:spLocks noGrp="1"/>
          </p:cNvSpPr>
          <p:nvPr>
            <p:ph idx="1"/>
          </p:nvPr>
        </p:nvSpPr>
        <p:spPr/>
        <p:txBody>
          <a:bodyPr>
            <a:normAutofit fontScale="92500"/>
          </a:bodyPr>
          <a:lstStyle/>
          <a:p>
            <a:r>
              <a:rPr lang="tr-TR" b="1" dirty="0" err="1"/>
              <a:t>Entropi</a:t>
            </a:r>
            <a:r>
              <a:rPr lang="tr-TR" dirty="0"/>
              <a:t> : </a:t>
            </a:r>
            <a:r>
              <a:rPr lang="tr-TR" b="0" i="0" dirty="0" err="1">
                <a:solidFill>
                  <a:srgbClr val="292929"/>
                </a:solidFill>
                <a:effectLst/>
                <a:latin typeface="Vardana"/>
              </a:rPr>
              <a:t>Entropi</a:t>
            </a:r>
            <a:r>
              <a:rPr lang="tr-TR" b="0" i="0" dirty="0">
                <a:solidFill>
                  <a:srgbClr val="292929"/>
                </a:solidFill>
                <a:effectLst/>
                <a:latin typeface="Vardana"/>
              </a:rPr>
              <a:t>, işlenmekte olan bilgideki </a:t>
            </a:r>
            <a:r>
              <a:rPr lang="tr-TR" b="0" i="0" dirty="0" err="1">
                <a:solidFill>
                  <a:srgbClr val="292929"/>
                </a:solidFill>
                <a:effectLst/>
                <a:latin typeface="Vardana"/>
              </a:rPr>
              <a:t>rastgeleliğin</a:t>
            </a:r>
            <a:r>
              <a:rPr lang="tr-TR" b="0" i="0" dirty="0">
                <a:solidFill>
                  <a:srgbClr val="292929"/>
                </a:solidFill>
                <a:effectLst/>
                <a:latin typeface="Vardana"/>
              </a:rPr>
              <a:t> bir ölçüsüdür. </a:t>
            </a:r>
            <a:r>
              <a:rPr lang="tr-TR" b="0" i="0" dirty="0" err="1">
                <a:solidFill>
                  <a:srgbClr val="292929"/>
                </a:solidFill>
                <a:effectLst/>
                <a:latin typeface="Vardana"/>
              </a:rPr>
              <a:t>Entropi</a:t>
            </a:r>
            <a:r>
              <a:rPr lang="tr-TR" b="0" i="0" dirty="0">
                <a:solidFill>
                  <a:srgbClr val="292929"/>
                </a:solidFill>
                <a:effectLst/>
                <a:latin typeface="Vardana"/>
              </a:rPr>
              <a:t> ne kadar yüksekse, değişkene ait bilgiden herhangi bir sonuç çıkarmak o kadar zor olur.</a:t>
            </a:r>
          </a:p>
          <a:p>
            <a:r>
              <a:rPr lang="tr-TR" b="1" dirty="0"/>
              <a:t>Bilgi Kazanımı (Information </a:t>
            </a:r>
            <a:r>
              <a:rPr lang="tr-TR" b="1" dirty="0" err="1"/>
              <a:t>Gain</a:t>
            </a:r>
            <a:r>
              <a:rPr lang="tr-TR" b="1" dirty="0"/>
              <a:t>):</a:t>
            </a:r>
            <a:r>
              <a:rPr lang="tr-TR" b="1" i="0" dirty="0">
                <a:solidFill>
                  <a:srgbClr val="292929"/>
                </a:solidFill>
                <a:effectLst/>
                <a:latin typeface="charter"/>
              </a:rPr>
              <a:t> </a:t>
            </a:r>
            <a:r>
              <a:rPr lang="tr-TR" b="0" i="0" dirty="0">
                <a:solidFill>
                  <a:srgbClr val="292929"/>
                </a:solidFill>
                <a:effectLst/>
                <a:latin typeface="Vardana"/>
              </a:rPr>
              <a:t>Bir değişkene ait çıktı değişken üzerindeki </a:t>
            </a:r>
            <a:r>
              <a:rPr lang="tr-TR" b="0" i="0" dirty="0" err="1">
                <a:solidFill>
                  <a:srgbClr val="292929"/>
                </a:solidFill>
                <a:effectLst/>
                <a:latin typeface="Vardana"/>
              </a:rPr>
              <a:t>açıklayıcılık</a:t>
            </a:r>
            <a:r>
              <a:rPr lang="tr-TR" b="0" i="0" dirty="0">
                <a:solidFill>
                  <a:srgbClr val="292929"/>
                </a:solidFill>
                <a:effectLst/>
                <a:latin typeface="Vardana"/>
              </a:rPr>
              <a:t> etkisi düğüm bölünmesine karar vermek için kullanılır.</a:t>
            </a:r>
          </a:p>
          <a:p>
            <a:r>
              <a:rPr lang="tr-TR" b="1" dirty="0" err="1"/>
              <a:t>Gini</a:t>
            </a:r>
            <a:r>
              <a:rPr lang="tr-TR" b="1" dirty="0"/>
              <a:t> Index :</a:t>
            </a:r>
            <a:r>
              <a:rPr lang="tr-TR" b="0" i="0" dirty="0">
                <a:solidFill>
                  <a:srgbClr val="292929"/>
                </a:solidFill>
                <a:effectLst/>
                <a:latin typeface="charter"/>
              </a:rPr>
              <a:t> </a:t>
            </a:r>
            <a:r>
              <a:rPr lang="tr-TR" b="0" i="0" dirty="0" err="1">
                <a:solidFill>
                  <a:srgbClr val="292929"/>
                </a:solidFill>
                <a:effectLst/>
                <a:latin typeface="Vardana"/>
              </a:rPr>
              <a:t>Gini</a:t>
            </a:r>
            <a:r>
              <a:rPr lang="tr-TR" b="0" i="0" dirty="0">
                <a:solidFill>
                  <a:srgbClr val="292929"/>
                </a:solidFill>
                <a:effectLst/>
                <a:latin typeface="Vardana"/>
              </a:rPr>
              <a:t> endeksi, veri kümesindeki bölünmeleri değerlendirmek için kullanılan bir maliyet fonksiyonudur. Her bir sınıfın olasılıklarının karelerinin toplamının birden çıkarılmasıyla hesaplanır. </a:t>
            </a:r>
            <a:r>
              <a:rPr lang="tr-TR" b="0" i="0" dirty="0" err="1">
                <a:solidFill>
                  <a:srgbClr val="292929"/>
                </a:solidFill>
                <a:effectLst/>
                <a:latin typeface="Vardana"/>
              </a:rPr>
              <a:t>Gini</a:t>
            </a:r>
            <a:r>
              <a:rPr lang="tr-TR" b="0" i="0" dirty="0">
                <a:solidFill>
                  <a:srgbClr val="292929"/>
                </a:solidFill>
                <a:effectLst/>
                <a:latin typeface="Vardana"/>
              </a:rPr>
              <a:t> değeri düşük olan nitelik tercih edilir.</a:t>
            </a:r>
            <a:endParaRPr lang="tr-TR" b="1" dirty="0">
              <a:latin typeface="Vardana"/>
            </a:endParaRPr>
          </a:p>
        </p:txBody>
      </p:sp>
    </p:spTree>
    <p:extLst>
      <p:ext uri="{BB962C8B-B14F-4D97-AF65-F5344CB8AC3E}">
        <p14:creationId xmlns:p14="http://schemas.microsoft.com/office/powerpoint/2010/main" val="106080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8424BE-8473-499F-81B0-DD28CCB1C90F}"/>
              </a:ext>
            </a:extLst>
          </p:cNvPr>
          <p:cNvSpPr>
            <a:spLocks noGrp="1"/>
          </p:cNvSpPr>
          <p:nvPr>
            <p:ph type="title"/>
          </p:nvPr>
        </p:nvSpPr>
        <p:spPr/>
        <p:txBody>
          <a:bodyPr>
            <a:normAutofit fontScale="90000"/>
          </a:bodyPr>
          <a:lstStyle/>
          <a:p>
            <a:r>
              <a:rPr lang="tr-TR" dirty="0"/>
              <a:t>GİNİ INDEX , ENTROPİ ve INFORMATION GAIN DEĞERLERİNİN HESAPLANMASI</a:t>
            </a:r>
          </a:p>
        </p:txBody>
      </p:sp>
      <p:sp>
        <p:nvSpPr>
          <p:cNvPr id="3" name="İçerik Yer Tutucusu 2">
            <a:extLst>
              <a:ext uri="{FF2B5EF4-FFF2-40B4-BE49-F238E27FC236}">
                <a16:creationId xmlns:a16="http://schemas.microsoft.com/office/drawing/2014/main" id="{C219A58B-8809-4D5B-8B20-F7C8F2237923}"/>
              </a:ext>
            </a:extLst>
          </p:cNvPr>
          <p:cNvSpPr>
            <a:spLocks noGrp="1"/>
          </p:cNvSpPr>
          <p:nvPr>
            <p:ph idx="1"/>
          </p:nvPr>
        </p:nvSpPr>
        <p:spPr/>
        <p:txBody>
          <a:bodyPr>
            <a:normAutofit lnSpcReduction="10000"/>
          </a:bodyPr>
          <a:lstStyle/>
          <a:p>
            <a:r>
              <a:rPr lang="tr-TR" dirty="0">
                <a:latin typeface="Verdana" panose="020B0604030504040204" pitchFamily="34" charset="0"/>
                <a:ea typeface="Verdana" panose="020B0604030504040204" pitchFamily="34" charset="0"/>
              </a:rPr>
              <a:t>1 – GİNİ INDEX</a:t>
            </a:r>
          </a:p>
          <a:p>
            <a:endParaRPr lang="tr-TR" dirty="0"/>
          </a:p>
          <a:p>
            <a:endParaRPr lang="tr-TR" dirty="0"/>
          </a:p>
          <a:p>
            <a:endParaRPr lang="tr-TR" dirty="0"/>
          </a:p>
          <a:p>
            <a:r>
              <a:rPr lang="tr-TR" b="0" i="0" dirty="0" err="1">
                <a:solidFill>
                  <a:srgbClr val="292929"/>
                </a:solidFill>
                <a:effectLst/>
                <a:latin typeface="Vardana"/>
              </a:rPr>
              <a:t>pj</a:t>
            </a:r>
            <a:r>
              <a:rPr lang="tr-TR" b="0" i="0" dirty="0">
                <a:solidFill>
                  <a:srgbClr val="292929"/>
                </a:solidFill>
                <a:effectLst/>
                <a:latin typeface="Vardana"/>
              </a:rPr>
              <a:t>, j sınıfının gerçekleşme olasılığıdır. Her sınıf için hesaplanır ve çıkan sonuçların karelerinin toplamı birden çıkartılır. </a:t>
            </a:r>
            <a:r>
              <a:rPr lang="tr-TR" b="0" i="0" dirty="0" err="1">
                <a:solidFill>
                  <a:srgbClr val="292929"/>
                </a:solidFill>
                <a:effectLst/>
                <a:latin typeface="Vardana"/>
              </a:rPr>
              <a:t>Gini</a:t>
            </a:r>
            <a:r>
              <a:rPr lang="tr-TR" b="0" i="0" dirty="0">
                <a:solidFill>
                  <a:srgbClr val="292929"/>
                </a:solidFill>
                <a:effectLst/>
                <a:latin typeface="Vardana"/>
              </a:rPr>
              <a:t> değeri 0 ile 1 arasında bir sonuç alır ve sonuç 0’a ne kadar yakınsa o kadar iyi ayrım yapmış olur.</a:t>
            </a:r>
            <a:endParaRPr lang="tr-TR" dirty="0">
              <a:latin typeface="Vardana"/>
            </a:endParaRPr>
          </a:p>
          <a:p>
            <a:endParaRPr lang="tr-TR" dirty="0"/>
          </a:p>
        </p:txBody>
      </p:sp>
      <p:pic>
        <p:nvPicPr>
          <p:cNvPr id="5" name="Resim 4">
            <a:extLst>
              <a:ext uri="{FF2B5EF4-FFF2-40B4-BE49-F238E27FC236}">
                <a16:creationId xmlns:a16="http://schemas.microsoft.com/office/drawing/2014/main" id="{A582F222-3010-4883-964B-B7A948CFCB9A}"/>
              </a:ext>
            </a:extLst>
          </p:cNvPr>
          <p:cNvPicPr>
            <a:picLocks noChangeAspect="1"/>
          </p:cNvPicPr>
          <p:nvPr/>
        </p:nvPicPr>
        <p:blipFill>
          <a:blip r:embed="rId2"/>
          <a:stretch>
            <a:fillRect/>
          </a:stretch>
        </p:blipFill>
        <p:spPr>
          <a:xfrm>
            <a:off x="756691" y="2453937"/>
            <a:ext cx="3845289" cy="1275017"/>
          </a:xfrm>
          <a:prstGeom prst="rect">
            <a:avLst/>
          </a:prstGeom>
        </p:spPr>
      </p:pic>
    </p:spTree>
    <p:extLst>
      <p:ext uri="{BB962C8B-B14F-4D97-AF65-F5344CB8AC3E}">
        <p14:creationId xmlns:p14="http://schemas.microsoft.com/office/powerpoint/2010/main" val="327810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72AC9A8-7DBB-4B44-BDF6-C4117C3D5654}"/>
              </a:ext>
            </a:extLst>
          </p:cNvPr>
          <p:cNvSpPr>
            <a:spLocks noGrp="1"/>
          </p:cNvSpPr>
          <p:nvPr>
            <p:ph idx="1"/>
          </p:nvPr>
        </p:nvSpPr>
        <p:spPr>
          <a:xfrm>
            <a:off x="487180" y="386568"/>
            <a:ext cx="10722932" cy="6059201"/>
          </a:xfrm>
        </p:spPr>
        <p:txBody>
          <a:bodyPr>
            <a:normAutofit fontScale="92500"/>
          </a:bodyPr>
          <a:lstStyle/>
          <a:p>
            <a:r>
              <a:rPr lang="tr-TR" dirty="0">
                <a:solidFill>
                  <a:schemeClr val="bg1"/>
                </a:solidFill>
                <a:latin typeface="Verdana" panose="020B0604030504040204" pitchFamily="34" charset="0"/>
                <a:ea typeface="Verdana" panose="020B0604030504040204" pitchFamily="34" charset="0"/>
              </a:rPr>
              <a:t>2 – ENTROPİ</a:t>
            </a:r>
          </a:p>
          <a:p>
            <a:endParaRPr lang="tr-TR" dirty="0">
              <a:solidFill>
                <a:schemeClr val="bg1"/>
              </a:solidFill>
              <a:latin typeface="Verdana" panose="020B0604030504040204" pitchFamily="34" charset="0"/>
              <a:ea typeface="Verdana" panose="020B0604030504040204" pitchFamily="34" charset="0"/>
            </a:endParaRPr>
          </a:p>
          <a:p>
            <a:endParaRPr lang="tr-TR" dirty="0">
              <a:solidFill>
                <a:schemeClr val="bg1"/>
              </a:solidFill>
              <a:latin typeface="Verdana" panose="020B0604030504040204" pitchFamily="34" charset="0"/>
              <a:ea typeface="Verdana" panose="020B0604030504040204" pitchFamily="34" charset="0"/>
            </a:endParaRPr>
          </a:p>
          <a:p>
            <a:pPr marL="0" indent="0" algn="l">
              <a:buNone/>
            </a:pPr>
            <a:r>
              <a:rPr lang="tr-TR" dirty="0">
                <a:solidFill>
                  <a:schemeClr val="bg1"/>
                </a:solidFill>
                <a:latin typeface="Verdana" panose="020B0604030504040204" pitchFamily="34" charset="0"/>
                <a:ea typeface="Verdana" panose="020B0604030504040204" pitchFamily="34" charset="0"/>
              </a:rPr>
              <a:t>  </a:t>
            </a:r>
            <a:r>
              <a:rPr lang="tr-TR" b="1" i="0" dirty="0">
                <a:solidFill>
                  <a:srgbClr val="292929"/>
                </a:solidFill>
                <a:effectLst/>
                <a:latin typeface="charter"/>
              </a:rPr>
              <a:t>m :</a:t>
            </a:r>
            <a:r>
              <a:rPr lang="tr-TR" b="0" i="0" dirty="0">
                <a:solidFill>
                  <a:srgbClr val="292929"/>
                </a:solidFill>
                <a:effectLst/>
                <a:latin typeface="charter"/>
              </a:rPr>
              <a:t> </a:t>
            </a:r>
            <a:r>
              <a:rPr lang="tr-TR" b="0" i="1" dirty="0" err="1">
                <a:solidFill>
                  <a:srgbClr val="292929"/>
                </a:solidFill>
                <a:effectLst/>
                <a:latin typeface="charter"/>
              </a:rPr>
              <a:t>Entropisi</a:t>
            </a:r>
            <a:r>
              <a:rPr lang="tr-TR" b="0" i="1" dirty="0">
                <a:solidFill>
                  <a:srgbClr val="292929"/>
                </a:solidFill>
                <a:effectLst/>
                <a:latin typeface="charter"/>
              </a:rPr>
              <a:t> hesaplanacak durum sayısı</a:t>
            </a:r>
            <a:endParaRPr lang="tr-TR" b="0" i="0" dirty="0">
              <a:solidFill>
                <a:srgbClr val="292929"/>
              </a:solidFill>
              <a:effectLst/>
              <a:latin typeface="charter"/>
            </a:endParaRPr>
          </a:p>
          <a:p>
            <a:pPr algn="l"/>
            <a:r>
              <a:rPr lang="tr-TR" b="1" i="0" dirty="0">
                <a:solidFill>
                  <a:srgbClr val="292929"/>
                </a:solidFill>
                <a:effectLst/>
                <a:latin typeface="charter"/>
              </a:rPr>
              <a:t>Pi :</a:t>
            </a:r>
            <a:r>
              <a:rPr lang="tr-TR" b="0" i="0" dirty="0">
                <a:solidFill>
                  <a:srgbClr val="292929"/>
                </a:solidFill>
                <a:effectLst/>
                <a:latin typeface="charter"/>
              </a:rPr>
              <a:t> </a:t>
            </a:r>
            <a:r>
              <a:rPr lang="tr-TR" b="0" i="1" dirty="0">
                <a:solidFill>
                  <a:srgbClr val="292929"/>
                </a:solidFill>
                <a:effectLst/>
                <a:latin typeface="charter"/>
              </a:rPr>
              <a:t>i</a:t>
            </a:r>
            <a:r>
              <a:rPr lang="tr-TR" b="0" i="0" dirty="0">
                <a:solidFill>
                  <a:srgbClr val="292929"/>
                </a:solidFill>
                <a:effectLst/>
                <a:latin typeface="charter"/>
              </a:rPr>
              <a:t> d</a:t>
            </a:r>
            <a:r>
              <a:rPr lang="tr-TR" b="0" i="1" dirty="0">
                <a:solidFill>
                  <a:srgbClr val="292929"/>
                </a:solidFill>
                <a:effectLst/>
                <a:latin typeface="charter"/>
              </a:rPr>
              <a:t>urumunun olasılığı</a:t>
            </a:r>
            <a:endParaRPr lang="tr-TR" b="0" i="0" dirty="0">
              <a:solidFill>
                <a:srgbClr val="292929"/>
              </a:solidFill>
              <a:effectLst/>
              <a:latin typeface="charter"/>
            </a:endParaRPr>
          </a:p>
          <a:p>
            <a:pPr marL="0" indent="0">
              <a:buNone/>
            </a:pPr>
            <a:r>
              <a:rPr lang="tr-TR" dirty="0">
                <a:solidFill>
                  <a:schemeClr val="bg1"/>
                </a:solidFill>
                <a:latin typeface="Verdana" panose="020B0604030504040204" pitchFamily="34" charset="0"/>
                <a:ea typeface="Verdana" panose="020B0604030504040204" pitchFamily="34" charset="0"/>
              </a:rPr>
              <a:t> 3 – INFORMATION GAIN (BİLGİ KAZANCI)</a:t>
            </a:r>
          </a:p>
          <a:p>
            <a:pPr marL="0" indent="0">
              <a:buNone/>
            </a:pPr>
            <a:endParaRPr lang="tr-TR" dirty="0">
              <a:solidFill>
                <a:schemeClr val="bg1"/>
              </a:solidFill>
              <a:latin typeface="Verdana" panose="020B0604030504040204" pitchFamily="34" charset="0"/>
              <a:ea typeface="Verdana" panose="020B0604030504040204" pitchFamily="34" charset="0"/>
            </a:endParaRPr>
          </a:p>
          <a:p>
            <a:pPr marL="0" indent="0">
              <a:buNone/>
            </a:pPr>
            <a:endParaRPr lang="tr-TR" dirty="0">
              <a:solidFill>
                <a:schemeClr val="bg1"/>
              </a:solidFill>
              <a:latin typeface="Verdana" panose="020B0604030504040204" pitchFamily="34" charset="0"/>
              <a:ea typeface="Verdana" panose="020B0604030504040204" pitchFamily="34" charset="0"/>
            </a:endParaRPr>
          </a:p>
          <a:p>
            <a:pPr marL="0" indent="0">
              <a:buNone/>
            </a:pPr>
            <a:endParaRPr lang="tr-TR" b="0" i="0" dirty="0">
              <a:solidFill>
                <a:srgbClr val="292929"/>
              </a:solidFill>
              <a:effectLst/>
              <a:latin typeface="charter"/>
            </a:endParaRPr>
          </a:p>
          <a:p>
            <a:pPr marL="0" indent="0">
              <a:buNone/>
            </a:pPr>
            <a:r>
              <a:rPr lang="tr-TR" b="0" i="0" dirty="0" err="1">
                <a:solidFill>
                  <a:srgbClr val="292929"/>
                </a:solidFill>
                <a:effectLst/>
                <a:latin typeface="charter"/>
              </a:rPr>
              <a:t>Gain</a:t>
            </a:r>
            <a:r>
              <a:rPr lang="tr-TR" b="0" i="0" dirty="0">
                <a:solidFill>
                  <a:srgbClr val="292929"/>
                </a:solidFill>
                <a:effectLst/>
                <a:latin typeface="charter"/>
              </a:rPr>
              <a:t>(S,A); A niteliğinin S sistemine göre kazancı anlamına gelir. Bu değer sistemin </a:t>
            </a:r>
            <a:r>
              <a:rPr lang="tr-TR" b="0" i="0" dirty="0" err="1">
                <a:solidFill>
                  <a:srgbClr val="292929"/>
                </a:solidFill>
                <a:effectLst/>
                <a:latin typeface="charter"/>
              </a:rPr>
              <a:t>entropisinden</a:t>
            </a:r>
            <a:r>
              <a:rPr lang="tr-TR" b="0" i="0" dirty="0">
                <a:solidFill>
                  <a:srgbClr val="292929"/>
                </a:solidFill>
                <a:effectLst/>
                <a:latin typeface="charter"/>
              </a:rPr>
              <a:t>, özniteliğin </a:t>
            </a:r>
            <a:r>
              <a:rPr lang="tr-TR" b="0" i="0" dirty="0" err="1">
                <a:solidFill>
                  <a:srgbClr val="292929"/>
                </a:solidFill>
                <a:effectLst/>
                <a:latin typeface="charter"/>
              </a:rPr>
              <a:t>entropi</a:t>
            </a:r>
            <a:r>
              <a:rPr lang="tr-TR" b="0" i="0" dirty="0">
                <a:solidFill>
                  <a:srgbClr val="292929"/>
                </a:solidFill>
                <a:effectLst/>
                <a:latin typeface="charter"/>
              </a:rPr>
              <a:t> değerinin çıkarılmasıyla elde edilir.</a:t>
            </a:r>
            <a:endParaRPr lang="tr-TR" dirty="0">
              <a:solidFill>
                <a:schemeClr val="bg1"/>
              </a:solidFill>
              <a:latin typeface="Verdana" panose="020B0604030504040204" pitchFamily="34" charset="0"/>
              <a:ea typeface="Verdana" panose="020B0604030504040204" pitchFamily="34" charset="0"/>
            </a:endParaRPr>
          </a:p>
        </p:txBody>
      </p:sp>
      <p:pic>
        <p:nvPicPr>
          <p:cNvPr id="5" name="Resim 4">
            <a:extLst>
              <a:ext uri="{FF2B5EF4-FFF2-40B4-BE49-F238E27FC236}">
                <a16:creationId xmlns:a16="http://schemas.microsoft.com/office/drawing/2014/main" id="{20BDFDCF-42DF-49ED-8068-F4F50078CB8D}"/>
              </a:ext>
            </a:extLst>
          </p:cNvPr>
          <p:cNvPicPr>
            <a:picLocks noChangeAspect="1"/>
          </p:cNvPicPr>
          <p:nvPr/>
        </p:nvPicPr>
        <p:blipFill>
          <a:blip r:embed="rId2"/>
          <a:stretch>
            <a:fillRect/>
          </a:stretch>
        </p:blipFill>
        <p:spPr>
          <a:xfrm>
            <a:off x="761219" y="870601"/>
            <a:ext cx="4590270" cy="1195266"/>
          </a:xfrm>
          <a:prstGeom prst="rect">
            <a:avLst/>
          </a:prstGeom>
        </p:spPr>
      </p:pic>
      <p:pic>
        <p:nvPicPr>
          <p:cNvPr id="7" name="Resim 6">
            <a:extLst>
              <a:ext uri="{FF2B5EF4-FFF2-40B4-BE49-F238E27FC236}">
                <a16:creationId xmlns:a16="http://schemas.microsoft.com/office/drawing/2014/main" id="{D5B5A221-CA82-4454-8BD2-AD72B9322CD8}"/>
              </a:ext>
            </a:extLst>
          </p:cNvPr>
          <p:cNvPicPr>
            <a:picLocks noChangeAspect="1"/>
          </p:cNvPicPr>
          <p:nvPr/>
        </p:nvPicPr>
        <p:blipFill>
          <a:blip r:embed="rId3"/>
          <a:stretch>
            <a:fillRect/>
          </a:stretch>
        </p:blipFill>
        <p:spPr>
          <a:xfrm>
            <a:off x="487180" y="4096073"/>
            <a:ext cx="8553450" cy="1114425"/>
          </a:xfrm>
          <a:prstGeom prst="rect">
            <a:avLst/>
          </a:prstGeom>
        </p:spPr>
      </p:pic>
    </p:spTree>
    <p:extLst>
      <p:ext uri="{BB962C8B-B14F-4D97-AF65-F5344CB8AC3E}">
        <p14:creationId xmlns:p14="http://schemas.microsoft.com/office/powerpoint/2010/main" val="3747169895"/>
      </p:ext>
    </p:extLst>
  </p:cSld>
  <p:clrMapOvr>
    <a:masterClrMapping/>
  </p:clrMapOvr>
</p:sld>
</file>

<file path=ppt/theme/theme1.xml><?xml version="1.0" encoding="utf-8"?>
<a:theme xmlns:a="http://schemas.openxmlformats.org/drawingml/2006/main" name="SineVTI">
  <a:themeElements>
    <a:clrScheme name="AnalogousFromLightSeed_2SEEDS">
      <a:dk1>
        <a:srgbClr val="000000"/>
      </a:dk1>
      <a:lt1>
        <a:srgbClr val="FFFFFF"/>
      </a:lt1>
      <a:dk2>
        <a:srgbClr val="3E3423"/>
      </a:dk2>
      <a:lt2>
        <a:srgbClr val="E2E4E8"/>
      </a:lt2>
      <a:accent1>
        <a:srgbClr val="B49E7B"/>
      </a:accent1>
      <a:accent2>
        <a:srgbClr val="C2988E"/>
      </a:accent2>
      <a:accent3>
        <a:srgbClr val="A2A37C"/>
      </a:accent3>
      <a:accent4>
        <a:srgbClr val="7AA9B5"/>
      </a:accent4>
      <a:accent5>
        <a:srgbClr val="8EA2C2"/>
      </a:accent5>
      <a:accent6>
        <a:srgbClr val="817FBA"/>
      </a:accent6>
      <a:hlink>
        <a:srgbClr val="6782AD"/>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394</TotalTime>
  <Words>2333</Words>
  <Application>Microsoft Office PowerPoint</Application>
  <PresentationFormat>Geniş ekran</PresentationFormat>
  <Paragraphs>172</Paragraphs>
  <Slides>41</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41</vt:i4>
      </vt:variant>
    </vt:vector>
  </HeadingPairs>
  <TitlesOfParts>
    <vt:vector size="49" baseType="lpstr">
      <vt:lpstr>Arial</vt:lpstr>
      <vt:lpstr>Avenir Next LT Pro</vt:lpstr>
      <vt:lpstr>charter</vt:lpstr>
      <vt:lpstr>Posterama</vt:lpstr>
      <vt:lpstr>Vardana</vt:lpstr>
      <vt:lpstr>Verdana</vt:lpstr>
      <vt:lpstr>Wingdings</vt:lpstr>
      <vt:lpstr>SineVTI</vt:lpstr>
      <vt:lpstr>KARAR AĞAÇLARI (DECISION TREES)</vt:lpstr>
      <vt:lpstr>İÇİNDEKİLER </vt:lpstr>
      <vt:lpstr> KARAR AĞACI NEDİR ?</vt:lpstr>
      <vt:lpstr> KARAR AĞACI NEDİR ?</vt:lpstr>
      <vt:lpstr>PowerPoint Sunusu</vt:lpstr>
      <vt:lpstr>PowerPoint Sunusu</vt:lpstr>
      <vt:lpstr>KARAR AĞAÇLARINA DAİR TEMEL KAVRAMLAR</vt:lpstr>
      <vt:lpstr>GİNİ INDEX , ENTROPİ ve INFORMATION GAIN DEĞERLERİNİN HESAPLANMASI</vt:lpstr>
      <vt:lpstr>PowerPoint Sunusu</vt:lpstr>
      <vt:lpstr>KARAR AĞACI ALGORİTMALARI</vt:lpstr>
      <vt:lpstr>PowerPoint Sunusu</vt:lpstr>
      <vt:lpstr>AID</vt:lpstr>
      <vt:lpstr>CHAID</vt:lpstr>
      <vt:lpstr> CART</vt:lpstr>
      <vt:lpstr>PowerPoint Sunusu</vt:lpstr>
      <vt:lpstr>C4.5 </vt:lpstr>
      <vt:lpstr>C5.0</vt:lpstr>
      <vt:lpstr>PowerPoint Sunusu</vt:lpstr>
      <vt:lpstr>PowerPoint Sunusu</vt:lpstr>
      <vt:lpstr>PowerPoint Sunusu</vt:lpstr>
      <vt:lpstr>KARAR AĞACININ AVANTAJLARI</vt:lpstr>
      <vt:lpstr>KARAR AĞACININ AVANTAJLARI</vt:lpstr>
      <vt:lpstr>KARAR AĞACININ DEZAVANTAJLARI</vt:lpstr>
      <vt:lpstr>KARAR AĞACININ DEZAVANTAJLARI</vt:lpstr>
      <vt:lpstr>KARAR AĞAÇLARININ YAPAY ZEKA İÇİN ÖNEMİ</vt:lpstr>
      <vt:lpstr>KARAR AĞAÇLARININ YAPAY ZEKA İÇİN ÖNEMİ</vt:lpstr>
      <vt:lpstr>ÖRNEK : CART ALGORİTMASIYLA GİNİ DEĞERİNİ KULLANARAK KARAR AĞACI OLUŞTURMA</vt:lpstr>
      <vt:lpstr>PowerPoint Sunusu</vt:lpstr>
      <vt:lpstr>PowerPoint Sunusu</vt:lpstr>
      <vt:lpstr>PowerPoint Sunusu</vt:lpstr>
      <vt:lpstr>ÖRNEK : ID3 ALGORİTMASIYLA KARAR AĞACI OLUŞTURMA</vt:lpstr>
      <vt:lpstr>PowerPoint Sunusu</vt:lpstr>
      <vt:lpstr>PowerPoint Sunusu</vt:lpstr>
      <vt:lpstr>PowerPoint Sunusu</vt:lpstr>
      <vt:lpstr>PowerPoint Sunusu</vt:lpstr>
      <vt:lpstr>PowerPoint Sunusu</vt:lpstr>
      <vt:lpstr>Kalp krizi riskini hesaplayan karar ağacı</vt:lpstr>
      <vt:lpstr>ÖRNEK VERİ SETİ</vt:lpstr>
      <vt:lpstr>DEĞİŞKEN SEÇİMİ ÖLÇÜSÜ: BİLGİ KAZANIMI - HESAPLAMA</vt:lpstr>
      <vt:lpstr>ÖRNEK KARAR AĞACI</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KARAR AĞAÇLARI (DECISION TREES)</dc:title>
  <dc:creator>Necdet Can Özbek</dc:creator>
  <cp:lastModifiedBy>Necdet Can Özbek</cp:lastModifiedBy>
  <cp:revision>51</cp:revision>
  <dcterms:created xsi:type="dcterms:W3CDTF">2021-04-28T22:37:19Z</dcterms:created>
  <dcterms:modified xsi:type="dcterms:W3CDTF">2021-05-05T15:51:55Z</dcterms:modified>
</cp:coreProperties>
</file>